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886" autoAdjust="0"/>
  </p:normalViewPr>
  <p:slideViewPr>
    <p:cSldViewPr>
      <p:cViewPr>
        <p:scale>
          <a:sx n="70" d="100"/>
          <a:sy n="70" d="100"/>
        </p:scale>
        <p:origin x="-19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7607FF5F-F1B5-43FB-B994-86FDBB3D4ED3}" type="datetimeFigureOut">
              <a:rPr lang="en-US" smtClean="0"/>
              <a:t>6/19/2018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11A59B01-249A-4768-9AC8-3A1F6B3F7CF3}" type="slidenum">
              <a:rPr lang="en-US" smtClean="0"/>
              <a:t>‹#›</a:t>
            </a:fld>
            <a:endParaRPr lang="en-US"/>
          </a:p>
        </p:txBody>
      </p:sp>
    </p:spTree>
    <p:extLst>
      <p:ext uri="{BB962C8B-B14F-4D97-AF65-F5344CB8AC3E}">
        <p14:creationId xmlns:p14="http://schemas.microsoft.com/office/powerpoint/2010/main" val="108197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Frequently Asked</a:t>
            </a:r>
            <a:r>
              <a:rPr lang="en-US" b="1" baseline="0" dirty="0" smtClean="0"/>
              <a:t> Questions</a:t>
            </a:r>
            <a:endParaRPr lang="en-US" b="1" dirty="0" smtClean="0"/>
          </a:p>
          <a:p>
            <a:endParaRPr lang="en-US" dirty="0" smtClean="0"/>
          </a:p>
          <a:p>
            <a:r>
              <a:rPr lang="en-US" dirty="0" smtClean="0"/>
              <a:t>Q: How should I use these</a:t>
            </a:r>
            <a:r>
              <a:rPr lang="en-US" baseline="0" dirty="0" smtClean="0"/>
              <a:t> slides? What audiences should I present them to?</a:t>
            </a:r>
            <a:endParaRPr lang="en-US" dirty="0" smtClean="0"/>
          </a:p>
          <a:p>
            <a:r>
              <a:rPr lang="en-US" dirty="0" smtClean="0"/>
              <a:t>A:</a:t>
            </a:r>
            <a:r>
              <a:rPr lang="en-US" baseline="0" dirty="0" smtClean="0"/>
              <a:t> You can appended the slides to the end of research talk, present them at a science café, use them during a district meeting with your congressional representative’s local staff, and as part of many other outreach activities.</a:t>
            </a:r>
            <a:endParaRPr lang="en-US" dirty="0" smtClean="0"/>
          </a:p>
          <a:p>
            <a:endParaRPr lang="en-US" dirty="0" smtClean="0"/>
          </a:p>
          <a:p>
            <a:r>
              <a:rPr lang="en-US" dirty="0" smtClean="0"/>
              <a:t>Q: What handouts or</a:t>
            </a:r>
            <a:r>
              <a:rPr lang="en-US" baseline="0" dirty="0" smtClean="0"/>
              <a:t> materials can I give the audience?</a:t>
            </a:r>
          </a:p>
          <a:p>
            <a:r>
              <a:rPr lang="en-US" baseline="0" dirty="0" smtClean="0"/>
              <a:t>A: Slides include a list of resources and references if relevant. Starred items are short, summary resources appropriate for a non-technical audience.</a:t>
            </a:r>
          </a:p>
          <a:p>
            <a:endParaRPr lang="en-US" dirty="0" smtClean="0"/>
          </a:p>
          <a:p>
            <a:r>
              <a:rPr lang="en-US" dirty="0" smtClean="0"/>
              <a:t>Q: Can</a:t>
            </a:r>
            <a:r>
              <a:rPr lang="en-US" baseline="0" dirty="0" smtClean="0"/>
              <a:t> I edit this presentation?</a:t>
            </a:r>
          </a:p>
          <a:p>
            <a:r>
              <a:rPr lang="en-US" baseline="0" dirty="0" smtClean="0"/>
              <a:t>A: You are welcome to pare down the number of slides to fit your time constraints or add slides about your own work. Please just ensure that any added slides do not include the FASEB logo or branding colors.</a:t>
            </a:r>
          </a:p>
          <a:p>
            <a:endParaRPr lang="en-US" baseline="0" dirty="0" smtClean="0"/>
          </a:p>
          <a:p>
            <a:r>
              <a:rPr lang="en-US" baseline="0" dirty="0" smtClean="0"/>
              <a:t>Q: Why did FASEB not include any individual patient stories?</a:t>
            </a:r>
          </a:p>
          <a:p>
            <a:r>
              <a:rPr lang="en-US" baseline="0" dirty="0" smtClean="0"/>
              <a:t>A: There are many amazing stories of research having a direct impact on people’s lives. We encourage individuals using this slide set to share their own experiences when giving this presentation. Your personal stories are much more compelling and interesting than repeating the same single story again and again.  </a:t>
            </a:r>
          </a:p>
          <a:p>
            <a:endParaRPr lang="en-US" baseline="0" dirty="0" smtClean="0"/>
          </a:p>
          <a:p>
            <a:r>
              <a:rPr lang="en-US" baseline="0" dirty="0" smtClean="0"/>
              <a:t>Q: I would like to see more slides on a particular topic – can you create them for me?</a:t>
            </a:r>
          </a:p>
          <a:p>
            <a:r>
              <a:rPr lang="en-US" baseline="0" dirty="0" smtClean="0"/>
              <a:t>A: FASEB is happy to work with your member society to produce short add-on modules to this slide set. Please contact us to learn more.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1A59B01-249A-4768-9AC8-3A1F6B3F7CF3}" type="slidenum">
              <a:rPr lang="en-US" smtClean="0"/>
              <a:t>1</a:t>
            </a:fld>
            <a:endParaRPr lang="en-US"/>
          </a:p>
        </p:txBody>
      </p:sp>
    </p:spTree>
    <p:extLst>
      <p:ext uri="{BB962C8B-B14F-4D97-AF65-F5344CB8AC3E}">
        <p14:creationId xmlns:p14="http://schemas.microsoft.com/office/powerpoint/2010/main" val="398065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 information:</a:t>
            </a:r>
          </a:p>
          <a:p>
            <a:pPr marL="177845" indent="-177845">
              <a:buFont typeface="Arial" panose="020B0604020202020204" pitchFamily="34" charset="0"/>
              <a:buChar char="•"/>
            </a:pPr>
            <a:r>
              <a:rPr lang="en-US" dirty="0" smtClean="0"/>
              <a:t>Basic and applied research led</a:t>
            </a:r>
            <a:r>
              <a:rPr lang="en-US" baseline="0" dirty="0" smtClean="0"/>
              <a:t> to comparable rates of private-sector patents</a:t>
            </a:r>
            <a:r>
              <a:rPr lang="en-US" dirty="0" smtClean="0"/>
              <a:t>,</a:t>
            </a:r>
            <a:r>
              <a:rPr lang="en-US" baseline="0" dirty="0" smtClean="0"/>
              <a:t> illustrating the value of supporting a broad range of research.</a:t>
            </a:r>
          </a:p>
          <a:p>
            <a:pPr marL="177845" indent="-177845">
              <a:buFont typeface="Arial" panose="020B0604020202020204" pitchFamily="34" charset="0"/>
              <a:buChar char="•"/>
            </a:pPr>
            <a:r>
              <a:rPr lang="en-US" baseline="0" dirty="0" smtClean="0"/>
              <a:t>In addition, more than half of the patents that cite NIH-funded research </a:t>
            </a:r>
            <a:r>
              <a:rPr lang="en-US" b="0" baseline="0" dirty="0" smtClean="0"/>
              <a:t>reference</a:t>
            </a:r>
            <a:r>
              <a:rPr lang="en-US" b="1" baseline="0" dirty="0" smtClean="0"/>
              <a:t> </a:t>
            </a:r>
            <a:r>
              <a:rPr lang="en-US" baseline="0" dirty="0" smtClean="0"/>
              <a:t>research projects from a different biomedical field. This demonstrates that research in one area can (and often does) lead to discoveries in other areas.</a:t>
            </a:r>
          </a:p>
          <a:p>
            <a:pPr marL="177845" indent="-177845">
              <a:buFont typeface="Arial" panose="020B0604020202020204" pitchFamily="34" charset="0"/>
              <a:buChar char="•"/>
            </a:pPr>
            <a:endParaRPr lang="en-US" dirty="0" smtClean="0"/>
          </a:p>
          <a:p>
            <a:r>
              <a:rPr lang="en-US" b="1" dirty="0" smtClean="0"/>
              <a:t>References:</a:t>
            </a:r>
          </a:p>
          <a:p>
            <a:pPr marL="177845" indent="-177845" defTabSz="474254">
              <a:buFont typeface="Wingdings" panose="05000000000000000000" pitchFamily="2" charset="2"/>
              <a:buChar char="§"/>
              <a:defRPr/>
            </a:pPr>
            <a:r>
              <a:rPr lang="en-US" dirty="0" smtClean="0"/>
              <a:t>Li D, </a:t>
            </a:r>
            <a:r>
              <a:rPr lang="en-US" dirty="0" err="1" smtClean="0"/>
              <a:t>Azoulay</a:t>
            </a:r>
            <a:r>
              <a:rPr lang="en-US" dirty="0" smtClean="0"/>
              <a:t> P, </a:t>
            </a:r>
            <a:r>
              <a:rPr lang="en-US" dirty="0" err="1" smtClean="0"/>
              <a:t>Sampat</a:t>
            </a:r>
            <a:r>
              <a:rPr lang="en-US" dirty="0" smtClean="0"/>
              <a:t> BN. The applied value of public investments in biomedical research</a:t>
            </a:r>
            <a:r>
              <a:rPr lang="en-US" i="1" dirty="0" smtClean="0"/>
              <a:t>. Science</a:t>
            </a:r>
            <a:r>
              <a:rPr lang="en-US" dirty="0" smtClean="0"/>
              <a:t>. 2017 Apr 7;356(6333):78-81. </a:t>
            </a:r>
            <a:r>
              <a:rPr lang="en-US" u="sng" dirty="0" smtClean="0"/>
              <a:t>http://science.sciencemag.org/content/356/6333/78</a:t>
            </a:r>
            <a:r>
              <a:rPr lang="en-US" dirty="0" smtClean="0"/>
              <a:t>.</a:t>
            </a:r>
          </a:p>
          <a:p>
            <a:pPr marL="177845" indent="-177845" defTabSz="474254">
              <a:buFont typeface="Wingdings" panose="05000000000000000000" pitchFamily="2" charset="2"/>
              <a:buChar char="§"/>
              <a:defRPr/>
            </a:pPr>
            <a:r>
              <a:rPr lang="en-US" dirty="0" err="1" smtClean="0"/>
              <a:t>Azoulay</a:t>
            </a:r>
            <a:r>
              <a:rPr lang="en-US" dirty="0" smtClean="0"/>
              <a:t> P, </a:t>
            </a:r>
            <a:r>
              <a:rPr lang="en-US" dirty="0" err="1" smtClean="0"/>
              <a:t>Zivin</a:t>
            </a:r>
            <a:r>
              <a:rPr lang="en-US" dirty="0" smtClean="0"/>
              <a:t> JSG,</a:t>
            </a:r>
            <a:r>
              <a:rPr lang="en-US" baseline="0" dirty="0" smtClean="0"/>
              <a:t> Li D, </a:t>
            </a:r>
            <a:r>
              <a:rPr lang="en-US" baseline="0" dirty="0" err="1" smtClean="0"/>
              <a:t>Sampat</a:t>
            </a:r>
            <a:r>
              <a:rPr lang="en-US" baseline="0" dirty="0" smtClean="0"/>
              <a:t> BN. </a:t>
            </a:r>
            <a:r>
              <a:rPr lang="en-US" dirty="0" smtClean="0"/>
              <a:t>Public R&amp;D investments and private-sector patenting: Evidence from NIH funding rules. Working paper based on earlier NBER Working Paper #20889. January 22, 2017. </a:t>
            </a:r>
            <a:r>
              <a:rPr lang="en-US" u="sng" dirty="0" smtClean="0"/>
              <a:t>https://pazoulay.scripts.mit.edu/docs/nih_funding_rules.pdf</a:t>
            </a:r>
            <a:r>
              <a:rPr lang="en-US" dirty="0" smtClean="0"/>
              <a:t>.</a:t>
            </a:r>
          </a:p>
          <a:p>
            <a:endParaRPr lang="en-US" dirty="0"/>
          </a:p>
        </p:txBody>
      </p:sp>
      <p:sp>
        <p:nvSpPr>
          <p:cNvPr id="4" name="Slide Number Placeholder 3"/>
          <p:cNvSpPr>
            <a:spLocks noGrp="1"/>
          </p:cNvSpPr>
          <p:nvPr>
            <p:ph type="sldNum" sz="quarter" idx="10"/>
          </p:nvPr>
        </p:nvSpPr>
        <p:spPr/>
        <p:txBody>
          <a:bodyPr/>
          <a:lstStyle/>
          <a:p>
            <a:fld id="{11A59B01-249A-4768-9AC8-3A1F6B3F7CF3}" type="slidenum">
              <a:rPr lang="en-US" smtClean="0"/>
              <a:t>11</a:t>
            </a:fld>
            <a:endParaRPr lang="en-US"/>
          </a:p>
        </p:txBody>
      </p:sp>
    </p:spTree>
    <p:extLst>
      <p:ext uri="{BB962C8B-B14F-4D97-AF65-F5344CB8AC3E}">
        <p14:creationId xmlns:p14="http://schemas.microsoft.com/office/powerpoint/2010/main" val="2629884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 information:</a:t>
            </a:r>
          </a:p>
          <a:p>
            <a:pPr marL="177845" indent="-177845">
              <a:buFont typeface="Arial" panose="020B0604020202020204" pitchFamily="34" charset="0"/>
              <a:buChar char="•"/>
            </a:pPr>
            <a:r>
              <a:rPr lang="en-US" baseline="0" dirty="0" smtClean="0"/>
              <a:t>The Human Genome Project (HGP) was initiated in 1990 and was expected to be completed in 15 years.</a:t>
            </a:r>
          </a:p>
          <a:p>
            <a:pPr marL="177845" indent="-177845">
              <a:buFont typeface="Arial" panose="020B0604020202020204" pitchFamily="34" charset="0"/>
              <a:buChar char="•"/>
            </a:pPr>
            <a:r>
              <a:rPr lang="en-US" baseline="0" dirty="0" smtClean="0"/>
              <a:t>Through this international collaborative effort, National Institutes of Health (NIH) and the Department of Energy Office of Science (DOE </a:t>
            </a:r>
            <a:r>
              <a:rPr lang="en-US" baseline="0" dirty="0" err="1" smtClean="0"/>
              <a:t>Sc</a:t>
            </a:r>
            <a:r>
              <a:rPr lang="en-US" baseline="0" dirty="0" smtClean="0"/>
              <a:t>) aimed to sequence the entire human genetic code. </a:t>
            </a:r>
          </a:p>
          <a:p>
            <a:pPr marL="177845" indent="-177845">
              <a:buFont typeface="Arial" panose="020B0604020202020204" pitchFamily="34" charset="0"/>
              <a:buChar char="•"/>
            </a:pPr>
            <a:r>
              <a:rPr lang="en-US" baseline="0" dirty="0" smtClean="0"/>
              <a:t>The HGP was completed early, with the draft sequence published in 2001 and the full sequence released in 2003.</a:t>
            </a:r>
          </a:p>
          <a:p>
            <a:pPr marL="177845" indent="-177845">
              <a:buFont typeface="Arial" panose="020B0604020202020204" pitchFamily="34" charset="0"/>
              <a:buChar char="•"/>
            </a:pPr>
            <a:r>
              <a:rPr lang="en-US" b="0" baseline="0" dirty="0" smtClean="0"/>
              <a:t>With the technological advances made possible through the HGP and subsequent research, the costs of sequencing an entire genome have plummeted. In 1990, the cost of sequencing the genome was between $500 million and $1 billion; today a human genome can be sequenced for around $1,000! Greatly reduced sequencing </a:t>
            </a:r>
            <a:r>
              <a:rPr lang="en-US" baseline="0" dirty="0" smtClean="0"/>
              <a:t>costs are making it possible to apply genomic medicine to patient care.</a:t>
            </a:r>
          </a:p>
          <a:p>
            <a:pPr marL="177845" indent="-177845">
              <a:buFont typeface="Arial" panose="020B0604020202020204" pitchFamily="34" charset="0"/>
              <a:buChar char="•"/>
            </a:pPr>
            <a:endParaRPr lang="en-US" baseline="0" dirty="0" smtClean="0"/>
          </a:p>
          <a:p>
            <a:r>
              <a:rPr lang="en-US" b="1" baseline="0" dirty="0" smtClean="0"/>
              <a:t>Resources:</a:t>
            </a:r>
          </a:p>
          <a:p>
            <a:r>
              <a:rPr lang="en-US" b="1" baseline="0" dirty="0" smtClean="0"/>
              <a:t>* </a:t>
            </a:r>
            <a:r>
              <a:rPr lang="en-US" b="0" baseline="0" dirty="0" smtClean="0"/>
              <a:t>FASEB. </a:t>
            </a:r>
            <a:r>
              <a:rPr lang="en-US" b="0" i="1" baseline="0" dirty="0" smtClean="0"/>
              <a:t>Individualized Medicine. </a:t>
            </a:r>
            <a:r>
              <a:rPr lang="en-US" b="0" i="0" baseline="0" dirty="0" smtClean="0"/>
              <a:t>Sep 2014. </a:t>
            </a:r>
            <a:r>
              <a:rPr lang="en-US" b="0" i="0" u="sng" baseline="0" dirty="0" smtClean="0"/>
              <a:t>http://www.faseb.org/Portals/2/PDFs/opa/2014/Individualized%20Medicine%20Breakthroughs.pdf</a:t>
            </a:r>
            <a:r>
              <a:rPr lang="en-US" b="0" i="0" baseline="0" dirty="0" smtClean="0"/>
              <a:t>.</a:t>
            </a:r>
            <a:endParaRPr lang="en-US" b="0" i="1" baseline="0" dirty="0" smtClean="0"/>
          </a:p>
          <a:p>
            <a:endParaRPr lang="en-US" b="1" baseline="0" dirty="0" smtClean="0"/>
          </a:p>
          <a:p>
            <a:r>
              <a:rPr lang="en-US" b="1" baseline="0" dirty="0" smtClean="0"/>
              <a:t>References:</a:t>
            </a:r>
          </a:p>
          <a:p>
            <a:pPr marL="177845" indent="-177845">
              <a:buFont typeface="Wingdings" panose="05000000000000000000" pitchFamily="2" charset="2"/>
              <a:buChar char="§"/>
            </a:pPr>
            <a:r>
              <a:rPr lang="en-US" dirty="0" smtClean="0"/>
              <a:t>National Human Genome Research Institute. An overview of the human genome project</a:t>
            </a:r>
            <a:r>
              <a:rPr lang="en-US" i="1" dirty="0" smtClean="0"/>
              <a:t>. NHGRI</a:t>
            </a:r>
            <a:r>
              <a:rPr lang="en-US" dirty="0" smtClean="0"/>
              <a:t>. May 2016. </a:t>
            </a:r>
            <a:r>
              <a:rPr lang="en-US" u="sng" dirty="0" smtClean="0"/>
              <a:t>https://www.genome.gov/12011238/an-overview-of-the-human-genome-project/</a:t>
            </a:r>
            <a:r>
              <a:rPr lang="en-US" dirty="0" smtClean="0"/>
              <a:t>.</a:t>
            </a:r>
          </a:p>
          <a:p>
            <a:pPr marL="177845" indent="-177845">
              <a:buFont typeface="Wingdings" panose="05000000000000000000" pitchFamily="2" charset="2"/>
              <a:buChar char="§"/>
            </a:pPr>
            <a:r>
              <a:rPr lang="en-US" dirty="0" smtClean="0"/>
              <a:t>National Human Genome Research Institute. The cost of sequencing a human Genome. </a:t>
            </a:r>
            <a:r>
              <a:rPr lang="en-US" i="1" dirty="0" smtClean="0"/>
              <a:t>NHGRI</a:t>
            </a:r>
            <a:r>
              <a:rPr lang="en-US" dirty="0" smtClean="0"/>
              <a:t>. Jul 2016. </a:t>
            </a:r>
            <a:r>
              <a:rPr lang="en-US" u="sng" dirty="0" smtClean="0"/>
              <a:t>http://www.genome.gov/sequencingcosts</a:t>
            </a:r>
            <a:r>
              <a:rPr lang="en-US" dirty="0" smtClean="0"/>
              <a:t>. </a:t>
            </a:r>
          </a:p>
          <a:p>
            <a:pPr marL="177845" indent="-177845">
              <a:buFont typeface="Wingdings" panose="05000000000000000000" pitchFamily="2" charset="2"/>
              <a:buChar char="§"/>
            </a:pPr>
            <a:r>
              <a:rPr lang="en-US" dirty="0" smtClean="0"/>
              <a:t>National Cancer Institute. Targeted cancer therapies. </a:t>
            </a:r>
            <a:r>
              <a:rPr lang="en-US" i="1" dirty="0" smtClean="0"/>
              <a:t>NIH</a:t>
            </a:r>
            <a:r>
              <a:rPr lang="en-US" dirty="0" smtClean="0"/>
              <a:t>. Mar 2012. </a:t>
            </a:r>
            <a:r>
              <a:rPr lang="en-US" u="sng" dirty="0" smtClean="0"/>
              <a:t>http://www.cancer.gov/cancertopics/factsheet/Therapy/targeted</a:t>
            </a:r>
            <a:r>
              <a:rPr lang="en-US" dirty="0" smtClean="0"/>
              <a:t>.</a:t>
            </a:r>
            <a:endParaRPr lang="en-US" dirty="0"/>
          </a:p>
        </p:txBody>
      </p:sp>
      <p:sp>
        <p:nvSpPr>
          <p:cNvPr id="4" name="Slide Number Placeholder 3"/>
          <p:cNvSpPr>
            <a:spLocks noGrp="1"/>
          </p:cNvSpPr>
          <p:nvPr>
            <p:ph type="sldNum" sz="quarter" idx="10"/>
          </p:nvPr>
        </p:nvSpPr>
        <p:spPr/>
        <p:txBody>
          <a:bodyPr/>
          <a:lstStyle/>
          <a:p>
            <a:fld id="{11A59B01-249A-4768-9AC8-3A1F6B3F7CF3}" type="slidenum">
              <a:rPr lang="en-US" smtClean="0"/>
              <a:t>12</a:t>
            </a:fld>
            <a:endParaRPr lang="en-US"/>
          </a:p>
        </p:txBody>
      </p:sp>
    </p:spTree>
    <p:extLst>
      <p:ext uri="{BB962C8B-B14F-4D97-AF65-F5344CB8AC3E}">
        <p14:creationId xmlns:p14="http://schemas.microsoft.com/office/powerpoint/2010/main" val="3387701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 information:</a:t>
            </a:r>
          </a:p>
          <a:p>
            <a:pPr marL="177845" indent="-177845">
              <a:buFont typeface="Arial" panose="020B0604020202020204" pitchFamily="34" charset="0"/>
              <a:buChar char="•"/>
            </a:pPr>
            <a:r>
              <a:rPr lang="en-US" dirty="0" smtClean="0"/>
              <a:t>The nearly $1 trillion in total economic impacts measures both direct and indirect economic impacts</a:t>
            </a:r>
            <a:r>
              <a:rPr lang="en-US" baseline="0" dirty="0" smtClean="0"/>
              <a:t> using </a:t>
            </a:r>
            <a:r>
              <a:rPr lang="en-US" dirty="0" smtClean="0"/>
              <a:t>2012 dollars.</a:t>
            </a:r>
          </a:p>
          <a:p>
            <a:pPr marL="177845" indent="-177845">
              <a:buFont typeface="Arial" panose="020B0604020202020204" pitchFamily="34" charset="0"/>
              <a:buChar char="•"/>
            </a:pPr>
            <a:r>
              <a:rPr lang="en-US" baseline="0" dirty="0" smtClean="0"/>
              <a:t>Federal, state, and local tax revenue from the </a:t>
            </a:r>
            <a:r>
              <a:rPr lang="en-US" dirty="0" smtClean="0"/>
              <a:t>genomics sector and the genomics sector’s suppliers are included</a:t>
            </a:r>
            <a:r>
              <a:rPr lang="en-US" baseline="0" dirty="0" smtClean="0"/>
              <a:t> in the $54.8 billion figure.</a:t>
            </a:r>
            <a:endParaRPr lang="en-US" dirty="0" smtClean="0"/>
          </a:p>
          <a:p>
            <a:endParaRPr lang="en-US" dirty="0" smtClean="0"/>
          </a:p>
          <a:p>
            <a:r>
              <a:rPr lang="en-US" b="1" dirty="0" smtClean="0"/>
              <a:t>References:</a:t>
            </a:r>
          </a:p>
          <a:p>
            <a:pPr marL="177845" indent="-177845">
              <a:buFont typeface="Wingdings" panose="05000000000000000000" pitchFamily="2" charset="2"/>
              <a:buChar char="§"/>
            </a:pPr>
            <a:r>
              <a:rPr lang="en-US" dirty="0" smtClean="0"/>
              <a:t>Battelle/United for Medical Research. The impact of genomics on the U.S. economy. Jun 2013. </a:t>
            </a:r>
            <a:r>
              <a:rPr lang="en-US" u="sng" dirty="0" smtClean="0"/>
              <a:t>http://www.unitedformedicalresearch.com/wp-content/uploads/2013/06/The-Impact-of-Genomics-on-the-US-Economy.pdf</a:t>
            </a:r>
            <a:r>
              <a:rPr lang="en-US" dirty="0" smtClean="0"/>
              <a:t>.</a:t>
            </a:r>
          </a:p>
          <a:p>
            <a:pPr marL="177845" indent="-177845">
              <a:buFont typeface="Wingdings" panose="05000000000000000000" pitchFamily="2" charset="2"/>
              <a:buChar char="§"/>
            </a:pPr>
            <a:endParaRPr lang="en-US" dirty="0" smtClean="0"/>
          </a:p>
          <a:p>
            <a:pPr defTabSz="474254">
              <a:defRPr/>
            </a:pPr>
            <a:endParaRPr lang="en-US" b="1" dirty="0" smtClean="0"/>
          </a:p>
          <a:p>
            <a:pPr defTabSz="474254">
              <a:defRPr/>
            </a:pPr>
            <a:r>
              <a:rPr lang="en-US" b="1" dirty="0" smtClean="0"/>
              <a:t>Image credit: </a:t>
            </a:r>
            <a:r>
              <a:rPr lang="en-US" dirty="0" smtClean="0"/>
              <a:t>Vecteezy.com</a:t>
            </a:r>
          </a:p>
          <a:p>
            <a:endParaRPr lang="en-US" dirty="0"/>
          </a:p>
        </p:txBody>
      </p:sp>
      <p:sp>
        <p:nvSpPr>
          <p:cNvPr id="4" name="Slide Number Placeholder 3"/>
          <p:cNvSpPr>
            <a:spLocks noGrp="1"/>
          </p:cNvSpPr>
          <p:nvPr>
            <p:ph type="sldNum" sz="quarter" idx="10"/>
          </p:nvPr>
        </p:nvSpPr>
        <p:spPr/>
        <p:txBody>
          <a:bodyPr/>
          <a:lstStyle/>
          <a:p>
            <a:fld id="{11A59B01-249A-4768-9AC8-3A1F6B3F7CF3}" type="slidenum">
              <a:rPr lang="en-US" smtClean="0"/>
              <a:t>13</a:t>
            </a:fld>
            <a:endParaRPr lang="en-US"/>
          </a:p>
        </p:txBody>
      </p:sp>
    </p:spTree>
    <p:extLst>
      <p:ext uri="{BB962C8B-B14F-4D97-AF65-F5344CB8AC3E}">
        <p14:creationId xmlns:p14="http://schemas.microsoft.com/office/powerpoint/2010/main" val="363889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 information:</a:t>
            </a:r>
          </a:p>
          <a:p>
            <a:pPr marL="177845" indent="-177845">
              <a:buFont typeface="Arial" panose="020B0604020202020204" pitchFamily="34" charset="0"/>
              <a:buChar char="•"/>
            </a:pPr>
            <a:r>
              <a:rPr lang="en-US" dirty="0" smtClean="0"/>
              <a:t>This list of companies represent only a</a:t>
            </a:r>
            <a:r>
              <a:rPr lang="en-US" baseline="0" dirty="0" smtClean="0"/>
              <a:t> small subset of </a:t>
            </a:r>
            <a:r>
              <a:rPr lang="en-US" dirty="0" smtClean="0"/>
              <a:t>U.S. companies that </a:t>
            </a:r>
            <a:r>
              <a:rPr lang="en-US" baseline="0" dirty="0" smtClean="0"/>
              <a:t>can be traced back to discoveries from federally-funded research</a:t>
            </a:r>
          </a:p>
          <a:p>
            <a:pPr marL="177845" indent="-177845">
              <a:buFont typeface="Arial" panose="020B0604020202020204" pitchFamily="34" charset="0"/>
              <a:buChar char="•"/>
            </a:pPr>
            <a:r>
              <a:rPr lang="en-US" baseline="0" dirty="0" smtClean="0"/>
              <a:t>The businesses on this list of particular interest because: (1) they arose from basic, academic research; and (2) “commercialization was not the goal of the researchers” – “</a:t>
            </a:r>
            <a:r>
              <a:rPr lang="en-US" dirty="0" smtClean="0"/>
              <a:t>it was simply one outcome of their work” </a:t>
            </a:r>
          </a:p>
          <a:p>
            <a:endParaRPr lang="en-US" dirty="0" smtClean="0"/>
          </a:p>
          <a:p>
            <a:r>
              <a:rPr lang="en-US" b="1" dirty="0" smtClean="0"/>
              <a:t>References:</a:t>
            </a:r>
          </a:p>
          <a:p>
            <a:pPr defTabSz="474254">
              <a:defRPr/>
            </a:pPr>
            <a:r>
              <a:rPr lang="en-US" dirty="0" smtClean="0"/>
              <a:t>The Science Coalition. Sparking Economic Growth: </a:t>
            </a:r>
            <a:r>
              <a:rPr lang="en-US" b="0" dirty="0" smtClean="0"/>
              <a:t>Company Database</a:t>
            </a:r>
            <a:r>
              <a:rPr lang="en-US" dirty="0" smtClean="0"/>
              <a:t>. Report Volumes 1-3. </a:t>
            </a:r>
            <a:r>
              <a:rPr lang="en-US" u="sng" dirty="0" smtClean="0"/>
              <a:t>http://www.sciencecoalition.org/successstories/database#database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11A59B01-249A-4768-9AC8-3A1F6B3F7CF3}" type="slidenum">
              <a:rPr lang="en-US" smtClean="0"/>
              <a:t>14</a:t>
            </a:fld>
            <a:endParaRPr lang="en-US"/>
          </a:p>
        </p:txBody>
      </p:sp>
    </p:spTree>
    <p:extLst>
      <p:ext uri="{BB962C8B-B14F-4D97-AF65-F5344CB8AC3E}">
        <p14:creationId xmlns:p14="http://schemas.microsoft.com/office/powerpoint/2010/main" val="62972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Background information:</a:t>
            </a:r>
          </a:p>
          <a:p>
            <a:pPr marL="177845" indent="-177845">
              <a:buFont typeface="Arial" panose="020B0604020202020204" pitchFamily="34" charset="0"/>
              <a:buChar char="•"/>
            </a:pPr>
            <a:r>
              <a:rPr lang="en-US" dirty="0" smtClean="0"/>
              <a:t>The bioscience industry evaluated here includes the following five subsectors: agricultural feedstock and the chemicals; bioscience-related distribution; drugs and pharmaceuticals; medical devices and equipment; and research, testing, and medical laboratories</a:t>
            </a:r>
          </a:p>
          <a:p>
            <a:pPr marL="177845" indent="-177845">
              <a:buFont typeface="Arial" panose="020B0604020202020204" pitchFamily="34" charset="0"/>
              <a:buChar char="•"/>
            </a:pPr>
            <a:r>
              <a:rPr lang="en-US" dirty="0" smtClean="0"/>
              <a:t>The average</a:t>
            </a:r>
            <a:r>
              <a:rPr lang="en-US" baseline="0" dirty="0" smtClean="0"/>
              <a:t> annual wage in the bioscience industry is higher than in the total private sector in all 50 states.  </a:t>
            </a:r>
            <a:endParaRPr lang="en-US" dirty="0" smtClean="0"/>
          </a:p>
          <a:p>
            <a:endParaRPr lang="en-US" dirty="0" smtClean="0"/>
          </a:p>
          <a:p>
            <a:r>
              <a:rPr lang="en-US" b="1" dirty="0" smtClean="0"/>
              <a:t>References:</a:t>
            </a:r>
          </a:p>
          <a:p>
            <a:r>
              <a:rPr lang="en-US" dirty="0" err="1" smtClean="0"/>
              <a:t>TEConomy</a:t>
            </a:r>
            <a:r>
              <a:rPr lang="en-US" dirty="0" smtClean="0"/>
              <a:t>/BIO. The value of bioscience innovation in growing jobs and improving quality of life. 2016. </a:t>
            </a:r>
            <a:r>
              <a:rPr lang="en-US" u="sng" dirty="0" smtClean="0"/>
              <a:t>https://www.bio.org/sites/default/files/BIO%202016_Report_FINAL_DIGITAL.pdf</a:t>
            </a:r>
            <a:r>
              <a:rPr lang="en-US" dirty="0" smtClean="0"/>
              <a:t>.  </a:t>
            </a:r>
          </a:p>
          <a:p>
            <a:endParaRPr lang="en-US" dirty="0"/>
          </a:p>
        </p:txBody>
      </p:sp>
      <p:sp>
        <p:nvSpPr>
          <p:cNvPr id="4" name="Slide Number Placeholder 3"/>
          <p:cNvSpPr>
            <a:spLocks noGrp="1"/>
          </p:cNvSpPr>
          <p:nvPr>
            <p:ph type="sldNum" sz="quarter" idx="10"/>
          </p:nvPr>
        </p:nvSpPr>
        <p:spPr/>
        <p:txBody>
          <a:bodyPr/>
          <a:lstStyle/>
          <a:p>
            <a:fld id="{11A59B01-249A-4768-9AC8-3A1F6B3F7CF3}" type="slidenum">
              <a:rPr lang="en-US" smtClean="0"/>
              <a:t>15</a:t>
            </a:fld>
            <a:endParaRPr lang="en-US"/>
          </a:p>
        </p:txBody>
      </p:sp>
    </p:spTree>
    <p:extLst>
      <p:ext uri="{BB962C8B-B14F-4D97-AF65-F5344CB8AC3E}">
        <p14:creationId xmlns:p14="http://schemas.microsoft.com/office/powerpoint/2010/main" val="3439176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088"/>
            <a:r>
              <a:rPr lang="en-US" b="1" dirty="0" smtClean="0"/>
              <a:t>Quotes: </a:t>
            </a:r>
          </a:p>
          <a:p>
            <a:pPr defTabSz="474088"/>
            <a:r>
              <a:rPr lang="en-US" dirty="0" smtClean="0"/>
              <a:t>“Biomedical research is at a critical juncture – a moment of exceptional opportunities that demand exceptional attention.”  --  Francis</a:t>
            </a:r>
            <a:r>
              <a:rPr lang="en-US" baseline="0" dirty="0" smtClean="0"/>
              <a:t> Collins, MD, Director of the National Institutes of Health</a:t>
            </a:r>
            <a:endParaRPr lang="en-US" dirty="0" smtClean="0"/>
          </a:p>
          <a:p>
            <a:pPr defTabSz="474088"/>
            <a:r>
              <a:rPr lang="en-US" dirty="0" smtClean="0"/>
              <a:t>Collins FS. Investing in the nation’s health at NIH.” </a:t>
            </a:r>
            <a:r>
              <a:rPr lang="en-US" i="1" dirty="0" smtClean="0"/>
              <a:t>Washington Post</a:t>
            </a:r>
            <a:r>
              <a:rPr lang="en-US" dirty="0" smtClean="0"/>
              <a:t>. Dec 2014 24. </a:t>
            </a:r>
            <a:r>
              <a:rPr lang="en-US" u="sng" dirty="0" smtClean="0"/>
              <a:t>https://www.washingtonpost.com/opinions/investing-in-the-nations-health-at-nih/2013/12/24/f43fc58a-61bc-11e3-bf45-61f69f54fc5f_story.html?utm_term=.5c638a3effe2</a:t>
            </a:r>
            <a:r>
              <a:rPr lang="en-US" dirty="0" smtClean="0"/>
              <a:t>.</a:t>
            </a:r>
          </a:p>
          <a:p>
            <a:pPr defTabSz="474088"/>
            <a:endParaRPr lang="en-US" dirty="0" smtClean="0"/>
          </a:p>
          <a:p>
            <a:r>
              <a:rPr lang="en-US" b="1" baseline="0" dirty="0" smtClean="0"/>
              <a:t>Resources:</a:t>
            </a:r>
          </a:p>
          <a:p>
            <a:r>
              <a:rPr lang="en-US" b="1" baseline="0" dirty="0" smtClean="0"/>
              <a:t>* </a:t>
            </a:r>
            <a:r>
              <a:rPr lang="en-US" b="0" baseline="0" dirty="0" smtClean="0"/>
              <a:t>FASEB. </a:t>
            </a:r>
            <a:r>
              <a:rPr lang="en-US" b="0" i="1" baseline="0" dirty="0" smtClean="0"/>
              <a:t>CRISPR/</a:t>
            </a:r>
            <a:r>
              <a:rPr lang="en-US" b="0" i="1" baseline="0" dirty="0" err="1" smtClean="0"/>
              <a:t>Cas</a:t>
            </a:r>
            <a:r>
              <a:rPr lang="en-US" b="0" i="1" baseline="0" dirty="0" smtClean="0"/>
              <a:t> Gene editing: Borrowing tools from bacteria. </a:t>
            </a:r>
            <a:r>
              <a:rPr lang="en-US" b="0" i="0" baseline="0" dirty="0" smtClean="0"/>
              <a:t>Mar 2016. </a:t>
            </a:r>
            <a:r>
              <a:rPr lang="en-US" b="0" i="0" u="sng" baseline="0" dirty="0" smtClean="0"/>
              <a:t>http://www.faseb.org/Portals/2/PDFs/opa/2016/FASEB-HorizonsInBioscience-CRISPR-ForWeb%20(2).pdf</a:t>
            </a:r>
            <a:r>
              <a:rPr lang="en-US" b="0" i="0" baseline="0" dirty="0" smtClean="0"/>
              <a:t>. </a:t>
            </a:r>
          </a:p>
          <a:p>
            <a:pPr defTabSz="474254">
              <a:defRPr/>
            </a:pPr>
            <a:r>
              <a:rPr lang="en-US" b="1" baseline="0" dirty="0" smtClean="0"/>
              <a:t>* </a:t>
            </a:r>
            <a:r>
              <a:rPr lang="en-US" b="0" baseline="0" dirty="0" smtClean="0"/>
              <a:t>FASEB. </a:t>
            </a:r>
            <a:r>
              <a:rPr lang="en-US" b="0" i="1" baseline="0" dirty="0" smtClean="0"/>
              <a:t>The human microbiome: Your own personal ecosystem. </a:t>
            </a:r>
            <a:r>
              <a:rPr lang="en-US" b="0" i="0" baseline="0" dirty="0" smtClean="0"/>
              <a:t>Mar 2015. </a:t>
            </a:r>
            <a:r>
              <a:rPr lang="en-US" b="0" i="0" u="sng" baseline="0" dirty="0" smtClean="0"/>
              <a:t>http://www.faseb.org/Portals/2/PDFs/opa/2015/Breakthroughs%20In%20Bioscience%20Human%20Microbiome.pdf</a:t>
            </a:r>
            <a:r>
              <a:rPr lang="en-US" b="0" i="0" baseline="0" dirty="0" smtClean="0"/>
              <a:t>.</a:t>
            </a:r>
            <a:endParaRPr lang="en-US" dirty="0" smtClean="0"/>
          </a:p>
          <a:p>
            <a:pPr defTabSz="474254">
              <a:defRPr/>
            </a:pPr>
            <a:r>
              <a:rPr lang="en-US" b="1" baseline="0" dirty="0" smtClean="0"/>
              <a:t>* </a:t>
            </a:r>
            <a:r>
              <a:rPr lang="en-US" b="0" baseline="0" dirty="0" smtClean="0"/>
              <a:t>FASEB. </a:t>
            </a:r>
            <a:r>
              <a:rPr lang="en-US" b="0" i="1" baseline="0" dirty="0" smtClean="0"/>
              <a:t>3D </a:t>
            </a:r>
            <a:r>
              <a:rPr lang="en-US" b="0" i="1" baseline="0" dirty="0" err="1" smtClean="0"/>
              <a:t>bioprinting</a:t>
            </a:r>
            <a:r>
              <a:rPr lang="en-US" b="0" i="1" baseline="0" dirty="0" smtClean="0"/>
              <a:t>: A new dimension in tissue engineering. </a:t>
            </a:r>
            <a:r>
              <a:rPr lang="en-US" b="0" i="0" baseline="0" dirty="0" smtClean="0"/>
              <a:t>Nov 2016. </a:t>
            </a:r>
            <a:r>
              <a:rPr lang="en-US" b="0" i="0" u="sng" baseline="0" dirty="0" smtClean="0"/>
              <a:t>http://www.faseb.org/Portals/2/PDFs/opa/2016/FASEB-HorizonsInBioscience-3D-Bioprinting.pdf</a:t>
            </a:r>
            <a:r>
              <a:rPr lang="en-US" b="0" i="0" baseline="0" dirty="0" smtClean="0"/>
              <a:t>.</a:t>
            </a:r>
          </a:p>
          <a:p>
            <a:pPr defTabSz="474254">
              <a:defRPr/>
            </a:pPr>
            <a:r>
              <a:rPr lang="en-US" b="1" i="0" baseline="0" dirty="0" smtClean="0"/>
              <a:t>*</a:t>
            </a:r>
            <a:r>
              <a:rPr lang="en-US" b="0" i="0" baseline="0" dirty="0" smtClean="0"/>
              <a:t> FASEB. </a:t>
            </a:r>
            <a:r>
              <a:rPr lang="en-US" b="0" i="1" baseline="0" dirty="0" smtClean="0"/>
              <a:t>Regenerative medicine: Advances from the convergence of biology &amp; engineering.</a:t>
            </a:r>
            <a:r>
              <a:rPr lang="en-US" b="0" i="0" baseline="0" dirty="0" smtClean="0"/>
              <a:t> Nov 2016. </a:t>
            </a:r>
            <a:r>
              <a:rPr lang="en-US" b="0" i="0" u="sng" baseline="0" dirty="0" smtClean="0"/>
              <a:t>http://www.faseb.org/Portals/2/PDFs/opa/2016/FASEB-BreakthroughsInBioscience-RegenerativeMedicine-Fall2016-Web.pdf</a:t>
            </a:r>
            <a:r>
              <a:rPr lang="en-US" b="0" i="0" baseline="0" dirty="0" smtClean="0"/>
              <a:t>.</a:t>
            </a:r>
            <a:endParaRPr lang="en-US" b="0" i="1" baseline="0" dirty="0" smtClean="0"/>
          </a:p>
          <a:p>
            <a:endParaRPr lang="en-US" dirty="0"/>
          </a:p>
        </p:txBody>
      </p:sp>
      <p:sp>
        <p:nvSpPr>
          <p:cNvPr id="4" name="Slide Number Placeholder 3"/>
          <p:cNvSpPr>
            <a:spLocks noGrp="1"/>
          </p:cNvSpPr>
          <p:nvPr>
            <p:ph type="sldNum" sz="quarter" idx="10"/>
          </p:nvPr>
        </p:nvSpPr>
        <p:spPr/>
        <p:txBody>
          <a:bodyPr/>
          <a:lstStyle/>
          <a:p>
            <a:fld id="{11A59B01-249A-4768-9AC8-3A1F6B3F7CF3}" type="slidenum">
              <a:rPr lang="en-US" smtClean="0"/>
              <a:t>17</a:t>
            </a:fld>
            <a:endParaRPr lang="en-US"/>
          </a:p>
        </p:txBody>
      </p:sp>
    </p:spTree>
    <p:extLst>
      <p:ext uri="{BB962C8B-B14F-4D97-AF65-F5344CB8AC3E}">
        <p14:creationId xmlns:p14="http://schemas.microsoft.com/office/powerpoint/2010/main" val="1619109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Select FASEB resources:</a:t>
            </a:r>
            <a:endParaRPr lang="en-US" dirty="0" smtClean="0"/>
          </a:p>
          <a:p>
            <a:r>
              <a:rPr lang="en-US" b="1" dirty="0" smtClean="0"/>
              <a:t>*</a:t>
            </a:r>
            <a:r>
              <a:rPr lang="en-US" dirty="0" smtClean="0"/>
              <a:t> FASEB’s annual federal funding report at: </a:t>
            </a:r>
            <a:r>
              <a:rPr lang="en-US" u="sng" dirty="0" smtClean="0"/>
              <a:t>http://www.faseb.org/Science-Policy--Advocacy-and-Communications/Federal-Funding-Data/Annual-Federal-Funding-Recommendations-.aspx</a:t>
            </a:r>
          </a:p>
          <a:p>
            <a:r>
              <a:rPr lang="en-US" b="1" dirty="0" smtClean="0"/>
              <a:t>*</a:t>
            </a:r>
            <a:r>
              <a:rPr lang="en-US" dirty="0" smtClean="0"/>
              <a:t> NIH funding factsheet at: </a:t>
            </a:r>
            <a:r>
              <a:rPr lang="en-US" u="sng" dirty="0" smtClean="0"/>
              <a:t>http://www.faseb.org/Portals/2/PDFs/opa/2018/Factsheet%20Restore%20NIH%20Funding.pdf</a:t>
            </a:r>
          </a:p>
          <a:p>
            <a:r>
              <a:rPr lang="en-US" dirty="0" smtClean="0"/>
              <a:t>NIH funding trends slide deck at: </a:t>
            </a:r>
            <a:r>
              <a:rPr lang="en-US" u="sng" dirty="0" smtClean="0"/>
              <a:t>http://www.faseb.org/Portals/2/PDFs/opa/2018/NIH%20Grants%20Slideshow.pptx</a:t>
            </a:r>
          </a:p>
          <a:p>
            <a:endParaRPr lang="en-US" dirty="0"/>
          </a:p>
        </p:txBody>
      </p:sp>
      <p:sp>
        <p:nvSpPr>
          <p:cNvPr id="4" name="Slide Number Placeholder 3"/>
          <p:cNvSpPr>
            <a:spLocks noGrp="1"/>
          </p:cNvSpPr>
          <p:nvPr>
            <p:ph type="sldNum" sz="quarter" idx="10"/>
          </p:nvPr>
        </p:nvSpPr>
        <p:spPr/>
        <p:txBody>
          <a:bodyPr/>
          <a:lstStyle/>
          <a:p>
            <a:fld id="{11A59B01-249A-4768-9AC8-3A1F6B3F7CF3}" type="slidenum">
              <a:rPr lang="en-US" smtClean="0"/>
              <a:t>18</a:t>
            </a:fld>
            <a:endParaRPr lang="en-US"/>
          </a:p>
        </p:txBody>
      </p:sp>
    </p:spTree>
    <p:extLst>
      <p:ext uri="{BB962C8B-B14F-4D97-AF65-F5344CB8AC3E}">
        <p14:creationId xmlns:p14="http://schemas.microsoft.com/office/powerpoint/2010/main" val="3545254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References:</a:t>
            </a:r>
            <a:endParaRPr lang="en-US" dirty="0" smtClean="0"/>
          </a:p>
          <a:p>
            <a:pPr marL="177845" indent="-177845">
              <a:buFont typeface="Wingdings" panose="05000000000000000000" pitchFamily="2" charset="2"/>
              <a:buChar char="§"/>
            </a:pPr>
            <a:r>
              <a:rPr lang="en-US" dirty="0" smtClean="0"/>
              <a:t>National Science Board (NSB). Appendix Table 4-12 :Gross expenditures on R&amp;D and expenditures for R&amp;D as a share of gross domestic product, for selected countries: 1981–2015. Science &amp; Engineering Indicators 2018. 2018. </a:t>
            </a:r>
            <a:r>
              <a:rPr lang="en-US" u="sng" dirty="0" smtClean="0"/>
              <a:t>https://www.nsf.gov/statistics/2018/nsb20181/assets/1038/tables/at04-12.pdf</a:t>
            </a:r>
            <a:r>
              <a:rPr lang="en-US" dirty="0" smtClean="0"/>
              <a:t>.</a:t>
            </a:r>
          </a:p>
          <a:p>
            <a:endParaRPr lang="en-US" dirty="0"/>
          </a:p>
        </p:txBody>
      </p:sp>
      <p:sp>
        <p:nvSpPr>
          <p:cNvPr id="4" name="Slide Number Placeholder 3"/>
          <p:cNvSpPr>
            <a:spLocks noGrp="1"/>
          </p:cNvSpPr>
          <p:nvPr>
            <p:ph type="sldNum" sz="quarter" idx="10"/>
          </p:nvPr>
        </p:nvSpPr>
        <p:spPr/>
        <p:txBody>
          <a:bodyPr/>
          <a:lstStyle/>
          <a:p>
            <a:fld id="{11A59B01-249A-4768-9AC8-3A1F6B3F7CF3}" type="slidenum">
              <a:rPr lang="en-US" smtClean="0"/>
              <a:t>19</a:t>
            </a:fld>
            <a:endParaRPr lang="en-US"/>
          </a:p>
        </p:txBody>
      </p:sp>
    </p:spTree>
    <p:extLst>
      <p:ext uri="{BB962C8B-B14F-4D97-AF65-F5344CB8AC3E}">
        <p14:creationId xmlns:p14="http://schemas.microsoft.com/office/powerpoint/2010/main" val="2203858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Select FASEB resources:</a:t>
            </a:r>
            <a:endParaRPr lang="en-US" dirty="0" smtClean="0"/>
          </a:p>
          <a:p>
            <a:r>
              <a:rPr lang="en-US" b="1" dirty="0" smtClean="0"/>
              <a:t>*</a:t>
            </a:r>
            <a:r>
              <a:rPr lang="en-US" dirty="0" smtClean="0"/>
              <a:t> FASEB’s annual federal funding report at: </a:t>
            </a:r>
            <a:r>
              <a:rPr lang="en-US" u="sng" dirty="0" smtClean="0"/>
              <a:t>http://www.faseb.org/Science-Policy--Advocacy-and-Communications/Federal-Funding-Data/Annual-Federal-Funding-Recommendations-.aspx</a:t>
            </a:r>
          </a:p>
          <a:p>
            <a:r>
              <a:rPr lang="en-US" b="1" dirty="0" smtClean="0"/>
              <a:t>*</a:t>
            </a:r>
            <a:r>
              <a:rPr lang="en-US" dirty="0" smtClean="0"/>
              <a:t> NIH funding factsheet at: </a:t>
            </a:r>
            <a:r>
              <a:rPr lang="en-US" u="sng" dirty="0" smtClean="0"/>
              <a:t>http://www.faseb.org/Portals/2/PDFs/opa/2018/Factsheet%20Restore%20NIH%20Funding.pdf</a:t>
            </a:r>
          </a:p>
          <a:p>
            <a:r>
              <a:rPr lang="en-US" dirty="0" smtClean="0"/>
              <a:t>NIH funding trends slide deck at: </a:t>
            </a:r>
            <a:r>
              <a:rPr lang="en-US" u="sng" dirty="0" smtClean="0"/>
              <a:t>http://www.faseb.org/Portals/2/PDFs/opa/2018/NIH%20Grants%20Slideshow.pptx</a:t>
            </a:r>
          </a:p>
          <a:p>
            <a:endParaRPr lang="en-US" dirty="0" smtClean="0"/>
          </a:p>
          <a:p>
            <a:endParaRPr lang="en-US" dirty="0" smtClean="0"/>
          </a:p>
          <a:p>
            <a:pPr defTabSz="474254">
              <a:defRPr/>
            </a:pPr>
            <a:r>
              <a:rPr lang="en-US" b="1" dirty="0" smtClean="0"/>
              <a:t>Image credit: </a:t>
            </a:r>
            <a:r>
              <a:rPr lang="en-US" dirty="0" smtClean="0"/>
              <a:t>Congress by MRFA from the Noun Project</a:t>
            </a:r>
          </a:p>
          <a:p>
            <a:endParaRPr lang="en-US" dirty="0"/>
          </a:p>
        </p:txBody>
      </p:sp>
      <p:sp>
        <p:nvSpPr>
          <p:cNvPr id="4" name="Slide Number Placeholder 3"/>
          <p:cNvSpPr>
            <a:spLocks noGrp="1"/>
          </p:cNvSpPr>
          <p:nvPr>
            <p:ph type="sldNum" sz="quarter" idx="10"/>
          </p:nvPr>
        </p:nvSpPr>
        <p:spPr/>
        <p:txBody>
          <a:bodyPr/>
          <a:lstStyle/>
          <a:p>
            <a:fld id="{11A59B01-249A-4768-9AC8-3A1F6B3F7CF3}" type="slidenum">
              <a:rPr lang="en-US" smtClean="0"/>
              <a:t>20</a:t>
            </a:fld>
            <a:endParaRPr lang="en-US"/>
          </a:p>
        </p:txBody>
      </p:sp>
    </p:spTree>
    <p:extLst>
      <p:ext uri="{BB962C8B-B14F-4D97-AF65-F5344CB8AC3E}">
        <p14:creationId xmlns:p14="http://schemas.microsoft.com/office/powerpoint/2010/main" val="3946910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Select FASEB resources:</a:t>
            </a:r>
          </a:p>
          <a:p>
            <a:r>
              <a:rPr lang="en-US" b="1" dirty="0" smtClean="0"/>
              <a:t>*</a:t>
            </a:r>
            <a:r>
              <a:rPr lang="en-US" dirty="0" smtClean="0"/>
              <a:t> Become an Advocate website at: </a:t>
            </a:r>
            <a:r>
              <a:rPr lang="en-US" u="sng" dirty="0" smtClean="0"/>
              <a:t>http://www.faseb.org/Science-Policy--Advocacy-and-Communications/Become-an-Advocate/Advocacy-Tool-Kit.aspx </a:t>
            </a:r>
          </a:p>
          <a:p>
            <a:r>
              <a:rPr lang="en-US" b="1" dirty="0" smtClean="0"/>
              <a:t>*</a:t>
            </a:r>
            <a:r>
              <a:rPr lang="en-US" dirty="0" smtClean="0"/>
              <a:t> Federal research funding by state and district factsheets at: </a:t>
            </a:r>
            <a:r>
              <a:rPr lang="en-US" u="sng" dirty="0" smtClean="0"/>
              <a:t>https://www.faseb.org/fundingfacts </a:t>
            </a:r>
          </a:p>
          <a:p>
            <a:r>
              <a:rPr lang="en-US" b="1" dirty="0" smtClean="0"/>
              <a:t>*</a:t>
            </a:r>
            <a:r>
              <a:rPr lang="en-US" dirty="0" smtClean="0"/>
              <a:t> FASEB’s Breakthroughs &amp; Horizons in Bioscience series at: </a:t>
            </a:r>
            <a:r>
              <a:rPr lang="en-US" u="sng" dirty="0" smtClean="0"/>
              <a:t>https://www.faseb.org/breakthroughs</a:t>
            </a:r>
            <a:endParaRPr lang="en-US" b="1" u="sng" dirty="0" smtClean="0"/>
          </a:p>
          <a:p>
            <a:endParaRPr lang="en-US" dirty="0"/>
          </a:p>
        </p:txBody>
      </p:sp>
      <p:sp>
        <p:nvSpPr>
          <p:cNvPr id="4" name="Slide Number Placeholder 3"/>
          <p:cNvSpPr>
            <a:spLocks noGrp="1"/>
          </p:cNvSpPr>
          <p:nvPr>
            <p:ph type="sldNum" sz="quarter" idx="10"/>
          </p:nvPr>
        </p:nvSpPr>
        <p:spPr/>
        <p:txBody>
          <a:bodyPr/>
          <a:lstStyle/>
          <a:p>
            <a:fld id="{11A59B01-249A-4768-9AC8-3A1F6B3F7CF3}" type="slidenum">
              <a:rPr lang="en-US" smtClean="0"/>
              <a:t>22</a:t>
            </a:fld>
            <a:endParaRPr lang="en-US"/>
          </a:p>
        </p:txBody>
      </p:sp>
    </p:spTree>
    <p:extLst>
      <p:ext uri="{BB962C8B-B14F-4D97-AF65-F5344CB8AC3E}">
        <p14:creationId xmlns:p14="http://schemas.microsoft.com/office/powerpoint/2010/main" val="146650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59B01-249A-4768-9AC8-3A1F6B3F7CF3}" type="slidenum">
              <a:rPr lang="en-US" smtClean="0"/>
              <a:t>2</a:t>
            </a:fld>
            <a:endParaRPr lang="en-US"/>
          </a:p>
        </p:txBody>
      </p:sp>
    </p:spTree>
    <p:extLst>
      <p:ext uri="{BB962C8B-B14F-4D97-AF65-F5344CB8AC3E}">
        <p14:creationId xmlns:p14="http://schemas.microsoft.com/office/powerpoint/2010/main" val="412416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177">
              <a:defRPr/>
            </a:pPr>
            <a:r>
              <a:rPr lang="en-US" sz="1100" b="1" dirty="0" smtClean="0"/>
              <a:t>Background information:</a:t>
            </a:r>
          </a:p>
          <a:p>
            <a:pPr marL="177793" lvl="1" indent="-177793" defTabSz="474088">
              <a:buFont typeface="Arial" panose="020B0604020202020204" pitchFamily="34" charset="0"/>
              <a:buChar char="•"/>
            </a:pPr>
            <a:r>
              <a:rPr lang="en-US" dirty="0" smtClean="0"/>
              <a:t>Before the 1950s, federal support for research was generally limited to scientific work needed by a federal department or agency. </a:t>
            </a:r>
          </a:p>
          <a:p>
            <a:pPr marL="651908" lvl="2" indent="-177793" defTabSz="474088">
              <a:buFont typeface="Arial" panose="020B0604020202020204" pitchFamily="34" charset="0"/>
              <a:buChar char="•"/>
            </a:pPr>
            <a:r>
              <a:rPr lang="en-US" dirty="0" smtClean="0"/>
              <a:t>For example, the National Institutes of </a:t>
            </a:r>
            <a:r>
              <a:rPr lang="en-US" b="0" dirty="0" smtClean="0"/>
              <a:t>Health (NIH) started </a:t>
            </a:r>
            <a:r>
              <a:rPr lang="en-US" dirty="0" smtClean="0"/>
              <a:t>out as a one-room public health laboratory within the Marine Hospital Service. </a:t>
            </a:r>
          </a:p>
          <a:p>
            <a:pPr marL="177793" lvl="1" indent="-177793" defTabSz="474088">
              <a:buFont typeface="Arial" panose="020B0604020202020204" pitchFamily="34" charset="0"/>
              <a:buChar char="•"/>
            </a:pPr>
            <a:r>
              <a:rPr lang="en-US" dirty="0" smtClean="0"/>
              <a:t>During World</a:t>
            </a:r>
            <a:r>
              <a:rPr lang="en-US" baseline="0" dirty="0" smtClean="0"/>
              <a:t> War II, federal funding for research rapidly grew to support the war effort. </a:t>
            </a:r>
          </a:p>
          <a:p>
            <a:pPr marL="651908" lvl="2" indent="-177793" defTabSz="474088">
              <a:buFont typeface="Arial" panose="020B0604020202020204" pitchFamily="34" charset="0"/>
              <a:buChar char="•"/>
            </a:pPr>
            <a:r>
              <a:rPr lang="en-US" baseline="0" dirty="0" smtClean="0"/>
              <a:t>This period of intensified research served as a pivotal demonstration of how critical scientific research is to national security. Key research advances related to radar, antibiotics, and more bolstered the war effort.</a:t>
            </a:r>
          </a:p>
          <a:p>
            <a:pPr marL="651908" lvl="2" indent="-177793" defTabSz="474088">
              <a:buFont typeface="Arial" panose="020B0604020202020204" pitchFamily="34" charset="0"/>
              <a:buChar char="•"/>
            </a:pPr>
            <a:r>
              <a:rPr lang="en-US" baseline="0" dirty="0" smtClean="0"/>
              <a:t>The nation’s leaders recognized that increasing the amount of basic research conducted in the U.S. could strengthen the economy, improve the nation’s health, and leave the country better equipped to address emergencies. </a:t>
            </a:r>
          </a:p>
          <a:p>
            <a:pPr marL="651908" lvl="2" indent="-177793" defTabSz="474088">
              <a:buFont typeface="Arial" panose="020B0604020202020204" pitchFamily="34" charset="0"/>
              <a:buChar char="•"/>
            </a:pPr>
            <a:r>
              <a:rPr lang="en-US" baseline="0" dirty="0" smtClean="0"/>
              <a:t>The </a:t>
            </a:r>
            <a:r>
              <a:rPr lang="en-US" dirty="0" smtClean="0"/>
              <a:t>Director of </a:t>
            </a:r>
            <a:r>
              <a:rPr lang="en-US" b="0" dirty="0" smtClean="0"/>
              <a:t>the Office of Scientific Research and Development during WWII, </a:t>
            </a:r>
            <a:r>
              <a:rPr lang="en-US" dirty="0" err="1" smtClean="0"/>
              <a:t>Vannevar</a:t>
            </a:r>
            <a:r>
              <a:rPr lang="en-US" dirty="0" smtClean="0"/>
              <a:t> Bush, wrote, “Science is essential for progress,” and, thus, advancing science “is a proper concern of the government.” </a:t>
            </a:r>
          </a:p>
          <a:p>
            <a:pPr marL="177793" lvl="1" indent="-177793" defTabSz="474088">
              <a:buFont typeface="Arial" panose="020B0604020202020204" pitchFamily="34" charset="0"/>
              <a:buChar char="•"/>
            </a:pPr>
            <a:r>
              <a:rPr lang="en-US" dirty="0" smtClean="0"/>
              <a:t>Since World War</a:t>
            </a:r>
            <a:r>
              <a:rPr lang="en-US" baseline="0" dirty="0" smtClean="0"/>
              <a:t> II, there has </a:t>
            </a:r>
            <a:r>
              <a:rPr lang="en-US" b="0" baseline="0" dirty="0" smtClean="0"/>
              <a:t>been</a:t>
            </a:r>
            <a:r>
              <a:rPr lang="en-US" baseline="0" dirty="0" smtClean="0"/>
              <a:t> bipartisan support for scientific research, and the nation has experienced many benefits from this continued investment. </a:t>
            </a:r>
          </a:p>
          <a:p>
            <a:pPr defTabSz="948177">
              <a:defRPr/>
            </a:pPr>
            <a:endParaRPr lang="en-US" sz="1100" dirty="0" smtClean="0"/>
          </a:p>
          <a:p>
            <a:pPr defTabSz="948177">
              <a:defRPr/>
            </a:pPr>
            <a:r>
              <a:rPr lang="en-US" sz="1100" b="1" dirty="0" smtClean="0"/>
              <a:t>Select quotes:</a:t>
            </a:r>
          </a:p>
          <a:p>
            <a:pPr lvl="1"/>
            <a:r>
              <a:rPr lang="en-US" sz="1100" dirty="0" smtClean="0"/>
              <a:t>“Progress in the war against disease depends upon a flow of new scientific knowledge. New products, new industries, and more jobs require continuous additions to knowledge of the laws of nature, and the application of that knowledge to practical purposes. Similarly, our defense against aggression demands new knowledge so that we can develop new and improved weapons. This essential, new knowledge can be obtained only through basic scientific research</a:t>
            </a:r>
            <a:r>
              <a:rPr lang="en-US" sz="1100" b="1" dirty="0" smtClean="0"/>
              <a:t>. </a:t>
            </a:r>
          </a:p>
          <a:p>
            <a:pPr lvl="1"/>
            <a:r>
              <a:rPr lang="en-US" sz="1100" dirty="0" smtClean="0"/>
              <a:t>Science can be effective in the national welfare only as a member of a team, whether the conditions be peace or war. But without scientific progress no amount of achievement in other directions can insure our health, prosperity, and security as a nation in the modern world.” </a:t>
            </a:r>
            <a:r>
              <a:rPr lang="en-US" dirty="0" smtClean="0"/>
              <a:t>-- </a:t>
            </a:r>
            <a:r>
              <a:rPr lang="en-US" dirty="0" err="1" smtClean="0"/>
              <a:t>Vannevar</a:t>
            </a:r>
            <a:r>
              <a:rPr lang="en-US" dirty="0" smtClean="0"/>
              <a:t> Bush</a:t>
            </a:r>
          </a:p>
          <a:p>
            <a:pPr defTabSz="948177">
              <a:defRPr/>
            </a:pPr>
            <a:endParaRPr lang="en-US" sz="1100" dirty="0" smtClean="0"/>
          </a:p>
          <a:p>
            <a:pPr marL="474088" lvl="1" defTabSz="948177">
              <a:defRPr/>
            </a:pPr>
            <a:r>
              <a:rPr lang="en-US" sz="1100" dirty="0" smtClean="0"/>
              <a:t>“A nation which depends upon others for its new basic scientific knowledge will be slow in its industrial progress and weak in its competitive position in world trade, regardless of its mechanical skill.” -- </a:t>
            </a:r>
            <a:r>
              <a:rPr lang="en-US" sz="1100" dirty="0" err="1" smtClean="0"/>
              <a:t>Vannevar</a:t>
            </a:r>
            <a:r>
              <a:rPr lang="en-US" sz="1100" dirty="0" smtClean="0"/>
              <a:t> Bush </a:t>
            </a:r>
          </a:p>
          <a:p>
            <a:pPr marL="474088" lvl="2" defTabSz="948177">
              <a:defRPr/>
            </a:pPr>
            <a:endParaRPr lang="en-US" dirty="0" smtClean="0"/>
          </a:p>
          <a:p>
            <a:pPr marL="474088" lvl="2" defTabSz="948177">
              <a:defRPr/>
            </a:pPr>
            <a:r>
              <a:rPr lang="en-US" dirty="0" smtClean="0"/>
              <a:t>“But new products and processes are not born full-grown. They are founded on new principles and new conceptions which in turn result from basic scientific research. Basic scientific research is scientific capital.” -- </a:t>
            </a:r>
            <a:r>
              <a:rPr lang="en-US" dirty="0" err="1" smtClean="0"/>
              <a:t>Vannevar</a:t>
            </a:r>
            <a:r>
              <a:rPr lang="en-US" dirty="0" smtClean="0"/>
              <a:t> Bush</a:t>
            </a:r>
          </a:p>
          <a:p>
            <a:pPr defTabSz="948177">
              <a:defRPr/>
            </a:pPr>
            <a:endParaRPr lang="en-US" sz="1100" dirty="0" smtClean="0"/>
          </a:p>
          <a:p>
            <a:pPr defTabSz="948177">
              <a:defRPr/>
            </a:pPr>
            <a:r>
              <a:rPr lang="en-US" sz="1100" b="1" dirty="0" smtClean="0"/>
              <a:t>References:</a:t>
            </a:r>
          </a:p>
          <a:p>
            <a:pPr marL="177845" indent="-177845">
              <a:lnSpc>
                <a:spcPct val="115000"/>
              </a:lnSpc>
              <a:spcAft>
                <a:spcPts val="1037"/>
              </a:spcAft>
              <a:buFont typeface="Wingdings" panose="05000000000000000000" pitchFamily="2" charset="2"/>
              <a:buChar char="§"/>
            </a:pPr>
            <a:r>
              <a:rPr lang="en-US" dirty="0" smtClean="0"/>
              <a:t>Bush V. Science, The Endless Frontier. </a:t>
            </a:r>
            <a:r>
              <a:rPr lang="en-US" i="1" dirty="0" smtClean="0"/>
              <a:t>Office of Scientific Research and Development (OSRD)</a:t>
            </a:r>
            <a:r>
              <a:rPr lang="en-US" dirty="0" smtClean="0"/>
              <a:t>. July 1945. </a:t>
            </a:r>
            <a:r>
              <a:rPr lang="en-US" u="sng" dirty="0" smtClean="0"/>
              <a:t>https://www.nsf.gov/od/lpa/nsf50/vbush1945.htm</a:t>
            </a:r>
            <a:r>
              <a:rPr lang="en-US" dirty="0" smtClean="0"/>
              <a:t>. </a:t>
            </a:r>
          </a:p>
          <a:p>
            <a:pPr marL="177845" indent="-177845">
              <a:lnSpc>
                <a:spcPct val="115000"/>
              </a:lnSpc>
              <a:spcAft>
                <a:spcPts val="1037"/>
              </a:spcAft>
              <a:buFont typeface="Wingdings" panose="05000000000000000000" pitchFamily="2" charset="2"/>
              <a:buChar char="§"/>
            </a:pPr>
            <a:r>
              <a:rPr lang="en-US" dirty="0" err="1" smtClean="0"/>
              <a:t>Mazuzan</a:t>
            </a:r>
            <a:r>
              <a:rPr lang="en-US" dirty="0" smtClean="0"/>
              <a:t> G. The National Science Foundation: A Brief History. </a:t>
            </a:r>
            <a:r>
              <a:rPr lang="en-US" i="1" dirty="0" smtClean="0"/>
              <a:t>National Science Foundation (NSF)</a:t>
            </a:r>
            <a:r>
              <a:rPr lang="en-US" dirty="0" smtClean="0"/>
              <a:t>. 1994 Jul 15; NSF 88-16. </a:t>
            </a:r>
            <a:r>
              <a:rPr lang="en-US" u="sng" dirty="0" smtClean="0"/>
              <a:t>https://www.nsf.gov/about/history/nsf50/nsf8816.jsp</a:t>
            </a:r>
            <a:r>
              <a:rPr lang="en-US" sz="1100"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1A59B01-249A-4768-9AC8-3A1F6B3F7CF3}" type="slidenum">
              <a:rPr lang="en-US" smtClean="0"/>
              <a:t>3</a:t>
            </a:fld>
            <a:endParaRPr lang="en-US"/>
          </a:p>
        </p:txBody>
      </p:sp>
    </p:spTree>
    <p:extLst>
      <p:ext uri="{BB962C8B-B14F-4D97-AF65-F5344CB8AC3E}">
        <p14:creationId xmlns:p14="http://schemas.microsoft.com/office/powerpoint/2010/main" val="47656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177">
              <a:defRPr/>
            </a:pPr>
            <a:r>
              <a:rPr lang="en-US" sz="1100" b="1" dirty="0" smtClean="0"/>
              <a:t>Background information:</a:t>
            </a:r>
          </a:p>
          <a:p>
            <a:pPr marL="177793" lvl="1" indent="-177793" defTabSz="474088">
              <a:buFont typeface="Arial" panose="020B0604020202020204" pitchFamily="34" charset="0"/>
              <a:buChar char="•"/>
            </a:pPr>
            <a:r>
              <a:rPr lang="en-US" dirty="0" smtClean="0"/>
              <a:t>It can take decades</a:t>
            </a:r>
            <a:r>
              <a:rPr lang="en-US" baseline="0" dirty="0" smtClean="0"/>
              <a:t> for an initial basic research discovery to be developed into a treatment or product. </a:t>
            </a:r>
            <a:r>
              <a:rPr lang="en-US" dirty="0" smtClean="0"/>
              <a:t>This is simply too long of an horizon</a:t>
            </a:r>
            <a:r>
              <a:rPr lang="en-US" baseline="0" dirty="0" smtClean="0"/>
              <a:t> for commercial firms to substantially invest. </a:t>
            </a:r>
          </a:p>
          <a:p>
            <a:pPr marL="177793" lvl="1" indent="-177793" defTabSz="474088">
              <a:buFont typeface="Arial" panose="020B0604020202020204" pitchFamily="34" charset="0"/>
              <a:buChar char="•"/>
            </a:pPr>
            <a:r>
              <a:rPr lang="en-US" baseline="0" dirty="0" smtClean="0"/>
              <a:t>Furthermore, many important basic research discoveries are pre-competitive, meaning that while they ultimately could lead to the development of patentable product, the discovery itself is not eligible for a patent.</a:t>
            </a:r>
            <a:endParaRPr lang="en-US" dirty="0" smtClean="0"/>
          </a:p>
          <a:p>
            <a:pPr marL="177793" lvl="1" indent="-177793" defTabSz="474088">
              <a:buFont typeface="Arial" panose="020B0604020202020204" pitchFamily="34" charset="0"/>
              <a:buChar char="•"/>
            </a:pPr>
            <a:r>
              <a:rPr lang="en-US" baseline="0" dirty="0" smtClean="0"/>
              <a:t>Clinical research on outcomes of different surgical techniques, standards of care, and so forth can lead to significant improvements in healthcare. However, there is little to no commercial incentive to carry out this type of research.</a:t>
            </a:r>
          </a:p>
          <a:p>
            <a:pPr marL="177793" lvl="1" indent="-177793" defTabSz="474088">
              <a:buFont typeface="Arial" panose="020B0604020202020204" pitchFamily="34" charset="0"/>
              <a:buChar char="•"/>
            </a:pPr>
            <a:r>
              <a:rPr lang="en-US" baseline="0" dirty="0" smtClean="0"/>
              <a:t>Federal research funding supports: (1) many graduate training programs; and (2) many studies that include graduate students and/or postdoctoral trainees on the research team. This support allows talented trainees to gain hands-on experience and participate in cutting-edge research.</a:t>
            </a:r>
          </a:p>
          <a:p>
            <a:pPr defTabSz="948177">
              <a:defRPr/>
            </a:pPr>
            <a:endParaRPr lang="en-US" sz="1100" dirty="0" smtClean="0"/>
          </a:p>
          <a:p>
            <a:r>
              <a:rPr lang="en-US" b="1" dirty="0" smtClean="0"/>
              <a:t>Resources:</a:t>
            </a:r>
            <a:endParaRPr lang="en-US" dirty="0" smtClean="0"/>
          </a:p>
          <a:p>
            <a:r>
              <a:rPr lang="en-US" b="1" dirty="0" smtClean="0"/>
              <a:t>* </a:t>
            </a:r>
            <a:r>
              <a:rPr lang="en-US" dirty="0" smtClean="0"/>
              <a:t>FASEB. </a:t>
            </a:r>
            <a:r>
              <a:rPr lang="en-US" i="1" dirty="0" smtClean="0"/>
              <a:t>The Value of Federally Funded Biomedical and Biological Research </a:t>
            </a:r>
            <a:r>
              <a:rPr lang="en-US" dirty="0" smtClean="0"/>
              <a:t>[Factsheet]. Last updated 2014. </a:t>
            </a:r>
            <a:r>
              <a:rPr lang="en-US" u="sng" dirty="0" smtClean="0"/>
              <a:t>https://www.faseb.org/Portals/2/PDFs/opa/The%20Value%20of%20Federally%20Funded%20Biological%20Research%20factsheet.pdf</a:t>
            </a:r>
            <a:r>
              <a:rPr lang="en-US" dirty="0" smtClean="0"/>
              <a:t>.</a:t>
            </a:r>
          </a:p>
          <a:p>
            <a:endParaRPr lang="en-US" i="1" dirty="0" smtClean="0"/>
          </a:p>
          <a:p>
            <a:r>
              <a:rPr lang="en-US" b="1" dirty="0" smtClean="0"/>
              <a:t>References:</a:t>
            </a:r>
          </a:p>
          <a:p>
            <a:pPr marL="177845" indent="-177845">
              <a:buFont typeface="Wingdings" panose="05000000000000000000" pitchFamily="2" charset="2"/>
              <a:buChar char="§"/>
            </a:pPr>
            <a:r>
              <a:rPr lang="en-US" dirty="0" smtClean="0"/>
              <a:t>NSF National Center for Science and Engineering Statistics. Survey of federation funds for research and development. Data accessed via </a:t>
            </a:r>
            <a:r>
              <a:rPr lang="en-US" dirty="0" err="1" smtClean="0"/>
              <a:t>WebCASPAR</a:t>
            </a:r>
            <a:r>
              <a:rPr lang="en-US" dirty="0" smtClean="0"/>
              <a:t>. </a:t>
            </a:r>
            <a:r>
              <a:rPr lang="en-US" u="sng" dirty="0" smtClean="0"/>
              <a:t>https://ncsesdata.nsf.gov/webcaspar/</a:t>
            </a:r>
            <a:r>
              <a:rPr lang="en-US" dirty="0" smtClean="0"/>
              <a:t>.</a:t>
            </a:r>
          </a:p>
          <a:p>
            <a:endParaRPr lang="en-US" dirty="0"/>
          </a:p>
        </p:txBody>
      </p:sp>
      <p:sp>
        <p:nvSpPr>
          <p:cNvPr id="4" name="Slide Number Placeholder 3"/>
          <p:cNvSpPr>
            <a:spLocks noGrp="1"/>
          </p:cNvSpPr>
          <p:nvPr>
            <p:ph type="sldNum" sz="quarter" idx="10"/>
          </p:nvPr>
        </p:nvSpPr>
        <p:spPr/>
        <p:txBody>
          <a:bodyPr/>
          <a:lstStyle/>
          <a:p>
            <a:fld id="{11A59B01-249A-4768-9AC8-3A1F6B3F7CF3}" type="slidenum">
              <a:rPr lang="en-US" smtClean="0"/>
              <a:t>4</a:t>
            </a:fld>
            <a:endParaRPr lang="en-US"/>
          </a:p>
        </p:txBody>
      </p:sp>
    </p:spTree>
    <p:extLst>
      <p:ext uri="{BB962C8B-B14F-4D97-AF65-F5344CB8AC3E}">
        <p14:creationId xmlns:p14="http://schemas.microsoft.com/office/powerpoint/2010/main" val="187453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177">
              <a:defRPr/>
            </a:pPr>
            <a:r>
              <a:rPr lang="en-US" sz="1100" b="1" dirty="0" smtClean="0"/>
              <a:t>Background information:</a:t>
            </a:r>
          </a:p>
          <a:p>
            <a:pPr marL="177793" lvl="1" indent="-177793" defTabSz="474088">
              <a:buFont typeface="Arial" panose="020B0604020202020204" pitchFamily="34" charset="0"/>
              <a:buChar char="•"/>
              <a:defRPr/>
            </a:pPr>
            <a:r>
              <a:rPr lang="en-US" dirty="0" smtClean="0"/>
              <a:t>The death</a:t>
            </a:r>
            <a:r>
              <a:rPr lang="en-US" baseline="0" dirty="0" smtClean="0"/>
              <a:t> rate for newborns (less than 1 year old) dropped from 26 of every 1,000 babies in 1960 to under 6 of every 1,000 babies in 2013.</a:t>
            </a:r>
          </a:p>
          <a:p>
            <a:pPr marL="177793" lvl="1" indent="-177793" defTabSz="474088">
              <a:buFont typeface="Arial" panose="020B0604020202020204" pitchFamily="34" charset="0"/>
              <a:buChar char="•"/>
            </a:pPr>
            <a:r>
              <a:rPr lang="en-US" baseline="0" dirty="0" smtClean="0"/>
              <a:t>Each year in the U.S., more than 4 million infants are screened for inborn errors of metabolism and other genetic diseases. Screening allows clinicians to quickly identify which newborns require treatment or other interventions. </a:t>
            </a:r>
          </a:p>
          <a:p>
            <a:pPr marL="652047" lvl="2" indent="-177793" defTabSz="474088">
              <a:buFont typeface="Arial" panose="020B0604020202020204" pitchFamily="34" charset="0"/>
              <a:buChar char="•"/>
            </a:pPr>
            <a:r>
              <a:rPr lang="en-US" baseline="0" dirty="0" smtClean="0"/>
              <a:t>The first widespread newborn screening program in the U.S. </a:t>
            </a:r>
            <a:r>
              <a:rPr lang="en-US" dirty="0" smtClean="0"/>
              <a:t>was for phenylketonuria (PKU), which causes intellectual disability and other health problems. By beginning dietary treatment shortly after birth, brain injury from elevated</a:t>
            </a:r>
            <a:r>
              <a:rPr lang="en-US" baseline="0" dirty="0" smtClean="0"/>
              <a:t> </a:t>
            </a:r>
            <a:r>
              <a:rPr lang="en-US" dirty="0" smtClean="0"/>
              <a:t>phenylalanine levels can</a:t>
            </a:r>
            <a:r>
              <a:rPr lang="en-US" baseline="0" dirty="0" smtClean="0"/>
              <a:t> be avoided.</a:t>
            </a:r>
            <a:endParaRPr lang="en-US" dirty="0" smtClean="0"/>
          </a:p>
          <a:p>
            <a:pPr marL="177793" lvl="1" indent="-177793" defTabSz="474088">
              <a:buFont typeface="Arial" panose="020B0604020202020204" pitchFamily="34" charset="0"/>
              <a:buChar char="•"/>
            </a:pPr>
            <a:r>
              <a:rPr lang="en-US" b="0" dirty="0" smtClean="0"/>
              <a:t>In the United States, since the early-</a:t>
            </a:r>
            <a:r>
              <a:rPr lang="en-US" b="0" baseline="0" dirty="0" smtClean="0"/>
              <a:t> to </a:t>
            </a:r>
            <a:r>
              <a:rPr lang="en-US" b="0" dirty="0" smtClean="0"/>
              <a:t>mid-1990s, HIV </a:t>
            </a:r>
            <a:r>
              <a:rPr lang="en-US" dirty="0" smtClean="0"/>
              <a:t>testing combined with the use of antiretroviral therapy and other interventions for HIV+ mothers resulted in a 90 percent decrease in the number of children infected with HIV around the time of birth. The National Institutes of Health (NIH)</a:t>
            </a:r>
            <a:r>
              <a:rPr lang="en-US" baseline="0" dirty="0" smtClean="0"/>
              <a:t> </a:t>
            </a:r>
            <a:r>
              <a:rPr lang="en-US" dirty="0" smtClean="0"/>
              <a:t>continues</a:t>
            </a:r>
            <a:r>
              <a:rPr lang="en-US" baseline="0" dirty="0" smtClean="0"/>
              <a:t> to support research on preventing HIV transmission at birth, including funding an ongoing trial to optimize antiretroviral therapy regimens for expecting mothers. </a:t>
            </a:r>
            <a:endParaRPr lang="en-US" dirty="0" smtClean="0"/>
          </a:p>
          <a:p>
            <a:pPr defTabSz="948177">
              <a:defRPr/>
            </a:pPr>
            <a:endParaRPr lang="en-US" sz="1100" dirty="0" smtClean="0"/>
          </a:p>
          <a:p>
            <a:pPr defTabSz="948177">
              <a:defRPr/>
            </a:pPr>
            <a:r>
              <a:rPr lang="en-US" sz="1100" b="1" dirty="0" smtClean="0"/>
              <a:t>References:</a:t>
            </a:r>
          </a:p>
          <a:p>
            <a:pPr marL="177845" indent="-177845" defTabSz="474254">
              <a:buFont typeface="Wingdings" panose="05000000000000000000" pitchFamily="2" charset="2"/>
              <a:buChar char="§"/>
              <a:defRPr/>
            </a:pPr>
            <a:r>
              <a:rPr lang="en-US" dirty="0" smtClean="0"/>
              <a:t>Mathews TJ, </a:t>
            </a:r>
            <a:r>
              <a:rPr lang="en-US" dirty="0" err="1" smtClean="0"/>
              <a:t>MacDorman</a:t>
            </a:r>
            <a:r>
              <a:rPr lang="en-US" dirty="0" smtClean="0"/>
              <a:t> MF, </a:t>
            </a:r>
            <a:r>
              <a:rPr lang="en-US" dirty="0" err="1" smtClean="0"/>
              <a:t>Thoma</a:t>
            </a:r>
            <a:r>
              <a:rPr lang="en-US" dirty="0" smtClean="0"/>
              <a:t> ME. Infant mortality statistics from the 2013 period linked birth/infant death data set. National vital statistics reports. National Center for Health Statistics; 2015; 64 (9). </a:t>
            </a:r>
            <a:r>
              <a:rPr lang="en-US" u="sng" dirty="0" smtClean="0"/>
              <a:t>https://www.cdc.gov/nchs/data/nvsr/nvsr64/nvsr64_09.pdf</a:t>
            </a:r>
            <a:r>
              <a:rPr lang="en-US" dirty="0" smtClean="0"/>
              <a:t>.</a:t>
            </a:r>
          </a:p>
          <a:p>
            <a:pPr marL="177845" indent="-177845">
              <a:buFont typeface="Wingdings" panose="05000000000000000000" pitchFamily="2" charset="2"/>
              <a:buChar char="§"/>
            </a:pPr>
            <a:r>
              <a:rPr lang="en-US" sz="1100" dirty="0" err="1" smtClean="0"/>
              <a:t>Pourfarzam</a:t>
            </a:r>
            <a:r>
              <a:rPr lang="en-US" sz="1100" dirty="0" smtClean="0"/>
              <a:t> M, </a:t>
            </a:r>
            <a:r>
              <a:rPr lang="en-US" sz="1100" dirty="0" err="1" smtClean="0"/>
              <a:t>Zadhoush</a:t>
            </a:r>
            <a:r>
              <a:rPr lang="en-US" sz="1100" dirty="0" smtClean="0"/>
              <a:t> F. Newborn Screening for inherited metabolic disorders; news and views. </a:t>
            </a:r>
            <a:r>
              <a:rPr lang="en-US" sz="1100" i="1" dirty="0" smtClean="0"/>
              <a:t>Journal of Research in Medical Sciences : The Official Journal of Isfahan University of Medical Sciences</a:t>
            </a:r>
            <a:r>
              <a:rPr lang="en-US" sz="1100" dirty="0" smtClean="0"/>
              <a:t>. 2013;18(9):801-808. </a:t>
            </a:r>
            <a:r>
              <a:rPr lang="en-US" sz="1100" u="sng" dirty="0" smtClean="0"/>
              <a:t>https://www.ncbi.nlm.nih.gov/pmc/articles/PMC3872591/</a:t>
            </a:r>
            <a:r>
              <a:rPr lang="en-US" sz="1100" dirty="0" smtClean="0"/>
              <a:t>. </a:t>
            </a:r>
          </a:p>
          <a:p>
            <a:pPr marL="177845" indent="-177845">
              <a:buFont typeface="Wingdings" panose="05000000000000000000" pitchFamily="2" charset="2"/>
              <a:buChar char="§"/>
            </a:pPr>
            <a:r>
              <a:rPr lang="en-US" dirty="0" smtClean="0"/>
              <a:t>Centers for Disease Control and Prevention (CDC). Achievements in public health. Reduction in perinatal transmission of HIV infection--United States, 1985-2005. </a:t>
            </a:r>
            <a:r>
              <a:rPr lang="en-US" i="1" dirty="0" smtClean="0"/>
              <a:t>MMWR </a:t>
            </a:r>
            <a:r>
              <a:rPr lang="en-US" i="1" dirty="0" err="1" smtClean="0"/>
              <a:t>Morb</a:t>
            </a:r>
            <a:r>
              <a:rPr lang="en-US" i="1" dirty="0" smtClean="0"/>
              <a:t> Mortal </a:t>
            </a:r>
            <a:r>
              <a:rPr lang="en-US" i="1" dirty="0" err="1" smtClean="0"/>
              <a:t>Wkly</a:t>
            </a:r>
            <a:r>
              <a:rPr lang="en-US" i="1" dirty="0" smtClean="0"/>
              <a:t> Rep</a:t>
            </a:r>
            <a:r>
              <a:rPr lang="en-US" dirty="0" smtClean="0"/>
              <a:t>. 2006 Jun 2;55(21):592-7. </a:t>
            </a:r>
            <a:r>
              <a:rPr lang="en-US" u="sng" dirty="0" smtClean="0"/>
              <a:t>https://www.cdc.gov/mmwr/preview/mmwrhtml/mm5521a3.htm</a:t>
            </a:r>
            <a:r>
              <a:rPr lang="en-US" dirty="0" smtClean="0"/>
              <a:t>.</a:t>
            </a:r>
          </a:p>
          <a:p>
            <a:pPr marL="177845" indent="-177845" defTabSz="474254">
              <a:buFont typeface="Wingdings" panose="05000000000000000000" pitchFamily="2" charset="2"/>
              <a:buChar char="§"/>
              <a:defRPr/>
            </a:pPr>
            <a:r>
              <a:rPr lang="en-US" dirty="0" smtClean="0"/>
              <a:t>Centers for Disease Control and Prevention (CDC). Monitoring selected national HIV prevention and care objectives by using HIV surveillance data—United States and 6 dependent areas—2013. HIV Surveillance Supplemental Report. 2015;20(2). </a:t>
            </a:r>
            <a:r>
              <a:rPr lang="en-US" u="sng" dirty="0" smtClean="0"/>
              <a:t>http://www.cdc.gov/hiv/library/reports/surveillance/</a:t>
            </a:r>
            <a:r>
              <a:rPr lang="en-US" dirty="0" smtClean="0"/>
              <a:t>.</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11A59B01-249A-4768-9AC8-3A1F6B3F7CF3}" type="slidenum">
              <a:rPr lang="en-US" smtClean="0"/>
              <a:t>6</a:t>
            </a:fld>
            <a:endParaRPr lang="en-US"/>
          </a:p>
        </p:txBody>
      </p:sp>
    </p:spTree>
    <p:extLst>
      <p:ext uri="{BB962C8B-B14F-4D97-AF65-F5344CB8AC3E}">
        <p14:creationId xmlns:p14="http://schemas.microsoft.com/office/powerpoint/2010/main" val="2102365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177">
              <a:defRPr/>
            </a:pPr>
            <a:r>
              <a:rPr lang="en-US" sz="1200" b="1" dirty="0" smtClean="0"/>
              <a:t>Resources:</a:t>
            </a:r>
          </a:p>
          <a:p>
            <a:pPr marL="177845" indent="-177845">
              <a:buFont typeface="Arial" pitchFamily="34" charset="0"/>
              <a:buChar char="•"/>
            </a:pPr>
            <a:r>
              <a:rPr lang="en-US" sz="1200" dirty="0" smtClean="0"/>
              <a:t>FASEB. </a:t>
            </a:r>
            <a:r>
              <a:rPr lang="en-US" sz="1200" i="1" dirty="0" smtClean="0"/>
              <a:t>Vaccines: Essential weapons in the fight against disease. </a:t>
            </a:r>
            <a:r>
              <a:rPr lang="en-US" sz="1200" dirty="0" smtClean="0"/>
              <a:t>Sep 2015. </a:t>
            </a:r>
            <a:r>
              <a:rPr lang="en-US" sz="1200" u="sng" dirty="0" smtClean="0"/>
              <a:t>http://www.faseb.org/Portals/2/PDFs/opa/2015/10.23.15%20FASEB-BreakthroughsInBioscience-Vaccines%20-WEB.pdf</a:t>
            </a:r>
            <a:r>
              <a:rPr lang="en-US" sz="1200" dirty="0" smtClean="0"/>
              <a:t>.</a:t>
            </a:r>
          </a:p>
          <a:p>
            <a:pPr marL="177845" indent="-177845">
              <a:buFont typeface="Arial" pitchFamily="34" charset="0"/>
              <a:buChar char="•"/>
            </a:pPr>
            <a:endParaRPr lang="en-US" sz="1200" dirty="0" smtClean="0"/>
          </a:p>
          <a:p>
            <a:pPr marL="177845" indent="-177845">
              <a:buFont typeface="Arial" pitchFamily="34" charset="0"/>
              <a:buChar char="•"/>
            </a:pPr>
            <a:endParaRPr lang="en-US" sz="1200" dirty="0" smtClean="0"/>
          </a:p>
          <a:p>
            <a:pPr defTabSz="474254">
              <a:defRPr/>
            </a:pPr>
            <a:r>
              <a:rPr lang="en-US" b="1" dirty="0" smtClean="0"/>
              <a:t>Image credit: </a:t>
            </a:r>
            <a:r>
              <a:rPr lang="en-US" dirty="0" smtClean="0"/>
              <a:t>Vecteezy.com</a:t>
            </a:r>
          </a:p>
          <a:p>
            <a:endParaRPr lang="en-US" dirty="0"/>
          </a:p>
        </p:txBody>
      </p:sp>
      <p:sp>
        <p:nvSpPr>
          <p:cNvPr id="4" name="Slide Number Placeholder 3"/>
          <p:cNvSpPr>
            <a:spLocks noGrp="1"/>
          </p:cNvSpPr>
          <p:nvPr>
            <p:ph type="sldNum" sz="quarter" idx="10"/>
          </p:nvPr>
        </p:nvSpPr>
        <p:spPr/>
        <p:txBody>
          <a:bodyPr/>
          <a:lstStyle/>
          <a:p>
            <a:fld id="{11A59B01-249A-4768-9AC8-3A1F6B3F7CF3}" type="slidenum">
              <a:rPr lang="en-US" smtClean="0"/>
              <a:t>7</a:t>
            </a:fld>
            <a:endParaRPr lang="en-US"/>
          </a:p>
        </p:txBody>
      </p:sp>
    </p:spTree>
    <p:extLst>
      <p:ext uri="{BB962C8B-B14F-4D97-AF65-F5344CB8AC3E}">
        <p14:creationId xmlns:p14="http://schemas.microsoft.com/office/powerpoint/2010/main" val="3482192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83124"/>
            <a:r>
              <a:rPr lang="en-US" b="1" dirty="0" smtClean="0"/>
              <a:t>Background information:</a:t>
            </a:r>
          </a:p>
          <a:p>
            <a:pPr marL="177845" lvl="1" indent="-177845" defTabSz="483124">
              <a:buFont typeface="Arial" panose="020B0604020202020204" pitchFamily="34" charset="0"/>
              <a:buChar char="•"/>
            </a:pPr>
            <a:r>
              <a:rPr lang="en-US" b="0" baseline="0" dirty="0" smtClean="0"/>
              <a:t>Publications arising from federally-funded research are associated with </a:t>
            </a:r>
            <a:r>
              <a:rPr lang="en-US" b="0" dirty="0" smtClean="0"/>
              <a:t>every single FDA-approved drug from 2010-2016 (210</a:t>
            </a:r>
            <a:r>
              <a:rPr lang="en-US" b="0" baseline="0" dirty="0" smtClean="0"/>
              <a:t> drugs in total). </a:t>
            </a:r>
          </a:p>
          <a:p>
            <a:pPr marL="635045" lvl="2" indent="-177845" defTabSz="483124">
              <a:buFont typeface="Arial" panose="020B0604020202020204" pitchFamily="34" charset="0"/>
              <a:buChar char="•"/>
            </a:pPr>
            <a:r>
              <a:rPr lang="en-US" b="0" baseline="0" dirty="0" smtClean="0"/>
              <a:t>Typically, research on the drug itself was preceded by decades of research on the drug’s targets.</a:t>
            </a:r>
          </a:p>
          <a:p>
            <a:pPr marL="635045" lvl="2" indent="-177845" defTabSz="483124">
              <a:buFont typeface="Arial" panose="020B0604020202020204" pitchFamily="34" charset="0"/>
              <a:buChar char="•"/>
            </a:pPr>
            <a:r>
              <a:rPr lang="en-US" b="0" baseline="0" dirty="0" smtClean="0"/>
              <a:t>Most of the federally funded research associated with the 210 FDA-approved drugs was focused on drug targets. </a:t>
            </a:r>
          </a:p>
          <a:p>
            <a:pPr marL="635045" lvl="2" indent="-177845" defTabSz="483124">
              <a:buFont typeface="Arial" panose="020B0604020202020204" pitchFamily="34" charset="0"/>
              <a:buChar char="•"/>
            </a:pPr>
            <a:r>
              <a:rPr lang="en-US" b="0" baseline="0" dirty="0" smtClean="0"/>
              <a:t>Thus, federally funded research creates the foundational knowledge necessary for drug development.</a:t>
            </a:r>
            <a:endParaRPr lang="en-US" b="0" dirty="0" smtClean="0"/>
          </a:p>
          <a:p>
            <a:pPr marL="177845" lvl="1" indent="-177845" defTabSz="483124">
              <a:buFont typeface="Arial" panose="020B0604020202020204" pitchFamily="34" charset="0"/>
              <a:buChar char="•"/>
            </a:pPr>
            <a:r>
              <a:rPr lang="en-US" b="0" baseline="0" dirty="0" smtClean="0"/>
              <a:t>The FDA assigns </a:t>
            </a:r>
            <a:r>
              <a:rPr lang="en-US" dirty="0" smtClean="0"/>
              <a:t>priority review if the drug shows substantial improvement, as compared with currently marketed products for the treatment, diagnosis, or prevention of a disease. Drugs</a:t>
            </a:r>
            <a:r>
              <a:rPr lang="en-US" baseline="0" dirty="0" smtClean="0"/>
              <a:t> </a:t>
            </a:r>
            <a:r>
              <a:rPr lang="en-US" dirty="0" smtClean="0"/>
              <a:t>discovered through research carried out in public-sector</a:t>
            </a:r>
            <a:r>
              <a:rPr lang="en-US" baseline="0" dirty="0" smtClean="0"/>
              <a:t> research institutions (universities, hospitals, research institutes, etc.) were twice as likely to receive the “priority review” designation, indicating that these drugs </a:t>
            </a:r>
            <a:r>
              <a:rPr lang="en-US" dirty="0" smtClean="0"/>
              <a:t>are expected to have a disproportionately large therapeutic effect</a:t>
            </a:r>
            <a:r>
              <a:rPr lang="en-US" baseline="0" dirty="0" smtClean="0"/>
              <a:t>.</a:t>
            </a:r>
            <a:r>
              <a:rPr lang="en-US" b="0" baseline="0" dirty="0" smtClean="0"/>
              <a:t> </a:t>
            </a:r>
            <a:endParaRPr lang="en-US" b="0" dirty="0" smtClean="0"/>
          </a:p>
          <a:p>
            <a:pPr defTabSz="474088"/>
            <a:endParaRPr lang="en-US" b="1" dirty="0" smtClean="0"/>
          </a:p>
          <a:p>
            <a:pPr defTabSz="474088"/>
            <a:endParaRPr lang="en-US" b="1" dirty="0" smtClean="0"/>
          </a:p>
          <a:p>
            <a:pPr defTabSz="474088"/>
            <a:r>
              <a:rPr lang="en-US" b="1" dirty="0" smtClean="0"/>
              <a:t>References:</a:t>
            </a:r>
          </a:p>
          <a:p>
            <a:pPr marL="177845" indent="-177845" defTabSz="474088">
              <a:buFont typeface="Wingdings" panose="05000000000000000000" pitchFamily="2" charset="2"/>
              <a:buChar char="§"/>
            </a:pPr>
            <a:r>
              <a:rPr lang="en-US" dirty="0" err="1" smtClean="0"/>
              <a:t>Galkina</a:t>
            </a:r>
            <a:r>
              <a:rPr lang="en-US" dirty="0" smtClean="0"/>
              <a:t> Cleary E, </a:t>
            </a:r>
            <a:r>
              <a:rPr lang="en-US" dirty="0" err="1" smtClean="0"/>
              <a:t>Beierlein</a:t>
            </a:r>
            <a:r>
              <a:rPr lang="en-US" dirty="0" smtClean="0"/>
              <a:t> JM, </a:t>
            </a:r>
            <a:r>
              <a:rPr lang="en-US" dirty="0" err="1" smtClean="0"/>
              <a:t>Khanuja</a:t>
            </a:r>
            <a:r>
              <a:rPr lang="en-US" dirty="0" smtClean="0"/>
              <a:t> NS, McNamee LM, </a:t>
            </a:r>
            <a:r>
              <a:rPr lang="en-US" dirty="0" err="1" smtClean="0"/>
              <a:t>Ledley</a:t>
            </a:r>
            <a:r>
              <a:rPr lang="en-US" dirty="0" smtClean="0"/>
              <a:t> FD. Contribution of NIH funding to new drug approvals 2010-2016.</a:t>
            </a:r>
            <a:r>
              <a:rPr lang="en-US" i="1" dirty="0" smtClean="0"/>
              <a:t> Proc Natl </a:t>
            </a:r>
            <a:r>
              <a:rPr lang="en-US" i="1" dirty="0" err="1" smtClean="0"/>
              <a:t>Acad</a:t>
            </a:r>
            <a:r>
              <a:rPr lang="en-US" i="1" dirty="0" smtClean="0"/>
              <a:t> Sc</a:t>
            </a:r>
            <a:r>
              <a:rPr lang="en-US" dirty="0" smtClean="0"/>
              <a:t>i. 2018 Mar 6;115(10):2329-2334. </a:t>
            </a:r>
            <a:r>
              <a:rPr lang="en-US" u="sng" dirty="0" smtClean="0"/>
              <a:t>http://www.pnas.org/content/115/10/2329.long</a:t>
            </a:r>
            <a:r>
              <a:rPr lang="en-US" dirty="0" smtClean="0"/>
              <a:t>.</a:t>
            </a:r>
          </a:p>
          <a:p>
            <a:pPr marL="177845" indent="-177845" defTabSz="474254">
              <a:buFont typeface="Wingdings" panose="05000000000000000000" pitchFamily="2" charset="2"/>
              <a:buChar char="§"/>
              <a:defRPr/>
            </a:pPr>
            <a:r>
              <a:rPr lang="en-US" dirty="0" smtClean="0"/>
              <a:t>Stevens AJ1 Jensen JJ, </a:t>
            </a:r>
            <a:r>
              <a:rPr lang="en-US" dirty="0" err="1" smtClean="0"/>
              <a:t>Wyller</a:t>
            </a:r>
            <a:r>
              <a:rPr lang="en-US" dirty="0" smtClean="0"/>
              <a:t> K, Kilgore PC, Chatterjee S, </a:t>
            </a:r>
            <a:r>
              <a:rPr lang="en-US" dirty="0" err="1" smtClean="0"/>
              <a:t>Rohrbaugh</a:t>
            </a:r>
            <a:r>
              <a:rPr lang="en-US" dirty="0" smtClean="0"/>
              <a:t> ML. The role of public-sector research in the discovery of drugs and vaccines. </a:t>
            </a:r>
            <a:r>
              <a:rPr lang="en-US" i="1" dirty="0" smtClean="0"/>
              <a:t>N </a:t>
            </a:r>
            <a:r>
              <a:rPr lang="en-US" i="1" dirty="0" err="1" smtClean="0"/>
              <a:t>Engl</a:t>
            </a:r>
            <a:r>
              <a:rPr lang="en-US" i="1" dirty="0" smtClean="0"/>
              <a:t> J Med</a:t>
            </a:r>
            <a:r>
              <a:rPr lang="en-US" dirty="0" smtClean="0"/>
              <a:t>. 2011 Feb 10; 364(6):535-41. </a:t>
            </a:r>
            <a:r>
              <a:rPr lang="en-US" u="sng" dirty="0" smtClean="0"/>
              <a:t>http://www.nejm.org/doi/full/10.1056/NEJMsa1008268</a:t>
            </a:r>
            <a:r>
              <a:rPr lang="en-US" dirty="0" smtClean="0"/>
              <a:t>.</a:t>
            </a:r>
          </a:p>
          <a:p>
            <a:pPr marL="177845" marR="0" indent="-177845" algn="l" defTabSz="47425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smtClean="0"/>
              <a:t>Cockburn I, Henderson R, </a:t>
            </a:r>
            <a:r>
              <a:rPr lang="en-US" dirty="0" err="1" smtClean="0"/>
              <a:t>Orsenigo</a:t>
            </a:r>
            <a:r>
              <a:rPr lang="en-US" dirty="0" smtClean="0"/>
              <a:t> L, Pisano GP. “Pharmaceuticals and Biotechnology” in </a:t>
            </a:r>
            <a:r>
              <a:rPr lang="en-US" i="1" dirty="0" smtClean="0"/>
              <a:t>U.S. Industry in 2000: Studies in Competitive Performance</a:t>
            </a:r>
            <a:r>
              <a:rPr lang="en-US" dirty="0" smtClean="0"/>
              <a:t>. Washington, DC: National Academy Press; 1999: 363-398. </a:t>
            </a:r>
            <a:r>
              <a:rPr lang="en-US" u="sng" dirty="0" smtClean="0"/>
              <a:t>https://www.nap.edu/read/6313/chapter/14</a:t>
            </a:r>
            <a:r>
              <a:rPr lang="en-US" dirty="0" smtClean="0"/>
              <a:t>. [This study</a:t>
            </a:r>
            <a:r>
              <a:rPr lang="en-US" baseline="0" dirty="0" smtClean="0"/>
              <a:t> identified the </a:t>
            </a:r>
            <a:r>
              <a:rPr lang="en-US" dirty="0" smtClean="0"/>
              <a:t>21 drugs with the highest therapeutic impact at that time. In 16 cases (76%) the key enabling discovery was made with public support.]</a:t>
            </a:r>
          </a:p>
          <a:p>
            <a:pPr marL="177845" indent="-177845" defTabSz="474254">
              <a:buFont typeface="Wingdings" panose="05000000000000000000" pitchFamily="2" charset="2"/>
              <a:buChar char="§"/>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11A59B01-249A-4768-9AC8-3A1F6B3F7CF3}" type="slidenum">
              <a:rPr lang="en-US" smtClean="0"/>
              <a:t>8</a:t>
            </a:fld>
            <a:endParaRPr lang="en-US"/>
          </a:p>
        </p:txBody>
      </p:sp>
    </p:spTree>
    <p:extLst>
      <p:ext uri="{BB962C8B-B14F-4D97-AF65-F5344CB8AC3E}">
        <p14:creationId xmlns:p14="http://schemas.microsoft.com/office/powerpoint/2010/main" val="256610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83124"/>
            <a:r>
              <a:rPr lang="en-US" b="1" dirty="0" smtClean="0"/>
              <a:t>Background information:</a:t>
            </a:r>
          </a:p>
          <a:p>
            <a:pPr marL="177845" lvl="1" indent="-177845" defTabSz="483124">
              <a:buFont typeface="Arial" panose="020B0604020202020204" pitchFamily="34" charset="0"/>
              <a:buChar char="•"/>
            </a:pPr>
            <a:r>
              <a:rPr lang="en-US" b="0" dirty="0" smtClean="0"/>
              <a:t>The</a:t>
            </a:r>
            <a:r>
              <a:rPr lang="en-US" b="0" baseline="0" dirty="0" smtClean="0"/>
              <a:t> well-known </a:t>
            </a:r>
            <a:r>
              <a:rPr lang="en-US" b="0" dirty="0" smtClean="0"/>
              <a:t>Framingham Heart Study</a:t>
            </a:r>
            <a:r>
              <a:rPr lang="en-US" b="0" baseline="0" dirty="0" smtClean="0"/>
              <a:t> and other federally supported research has identified many </a:t>
            </a:r>
            <a:r>
              <a:rPr lang="en-US" b="0" dirty="0" smtClean="0"/>
              <a:t>risk factors for heart disease, such as cholesterol, smoking, and high blood pressure.</a:t>
            </a:r>
            <a:endParaRPr lang="en-US" b="0" baseline="0" dirty="0" smtClean="0"/>
          </a:p>
          <a:p>
            <a:pPr marL="177845" lvl="1" indent="-177845" defTabSz="483124">
              <a:buFont typeface="Arial" panose="020B0604020202020204" pitchFamily="34" charset="0"/>
              <a:buChar char="•"/>
              <a:defRPr/>
            </a:pPr>
            <a:r>
              <a:rPr lang="en-US" dirty="0" smtClean="0"/>
              <a:t>A 1995 federally funded</a:t>
            </a:r>
            <a:r>
              <a:rPr lang="en-US" baseline="0" dirty="0" smtClean="0"/>
              <a:t> </a:t>
            </a:r>
            <a:r>
              <a:rPr lang="en-US" dirty="0" smtClean="0"/>
              <a:t>NIH clinical trial </a:t>
            </a:r>
            <a:r>
              <a:rPr lang="en-US" b="0" dirty="0" smtClean="0"/>
              <a:t>established the first U.S. Food and Drug Administration (FDA)-approved treatment (</a:t>
            </a:r>
            <a:r>
              <a:rPr lang="en-US" b="0" dirty="0" err="1" smtClean="0"/>
              <a:t>tPA</a:t>
            </a:r>
            <a:r>
              <a:rPr lang="en-US" b="0" dirty="0" smtClean="0"/>
              <a:t>) for the most common type of stroke.</a:t>
            </a:r>
          </a:p>
          <a:p>
            <a:pPr marL="0" lvl="1" defTabSz="483124"/>
            <a:endParaRPr lang="en-US" b="0" dirty="0" smtClean="0"/>
          </a:p>
          <a:p>
            <a:pPr marL="0" lvl="1" defTabSz="483124"/>
            <a:r>
              <a:rPr lang="en-US" b="1" dirty="0" smtClean="0"/>
              <a:t>References:</a:t>
            </a:r>
          </a:p>
          <a:p>
            <a:pPr marL="177845" lvl="1" indent="-177845" defTabSz="483124">
              <a:buFont typeface="Wingdings" panose="05000000000000000000" pitchFamily="2" charset="2"/>
              <a:buChar char="§"/>
            </a:pPr>
            <a:r>
              <a:rPr lang="en-US" dirty="0" smtClean="0"/>
              <a:t>Ma J, Ward EM, Siegel RL, </a:t>
            </a:r>
            <a:r>
              <a:rPr lang="en-US" dirty="0" err="1" smtClean="0"/>
              <a:t>Jemal</a:t>
            </a:r>
            <a:r>
              <a:rPr lang="en-US" dirty="0" smtClean="0"/>
              <a:t> A. Temporal trends in mortality in the United States, 1969-2013. </a:t>
            </a:r>
            <a:r>
              <a:rPr lang="en-US" i="1" dirty="0" smtClean="0"/>
              <a:t>JAMA J</a:t>
            </a:r>
            <a:r>
              <a:rPr lang="en-US" dirty="0" smtClean="0"/>
              <a:t>. 2015;314(16):1731-1739. doi:10.1001/jama.2015.12319. </a:t>
            </a:r>
          </a:p>
          <a:p>
            <a:pPr marL="177845" lvl="1" indent="-177845" defTabSz="483124">
              <a:buFont typeface="Wingdings" panose="05000000000000000000" pitchFamily="2" charset="2"/>
              <a:buChar char="§"/>
            </a:pPr>
            <a:r>
              <a:rPr lang="en-US" dirty="0" smtClean="0"/>
              <a:t>Siegel RL, Miller KD, </a:t>
            </a:r>
            <a:r>
              <a:rPr lang="en-US" dirty="0" err="1" smtClean="0"/>
              <a:t>Jemal</a:t>
            </a:r>
            <a:r>
              <a:rPr lang="en-US" dirty="0" smtClean="0"/>
              <a:t> A. Cancer statistics, 2016. </a:t>
            </a:r>
            <a:r>
              <a:rPr lang="en-US" i="1" dirty="0" smtClean="0"/>
              <a:t>CA Cancer J </a:t>
            </a:r>
            <a:r>
              <a:rPr lang="en-US" i="1" dirty="0" err="1" smtClean="0"/>
              <a:t>Clin</a:t>
            </a:r>
            <a:r>
              <a:rPr lang="en-US" dirty="0" smtClean="0"/>
              <a:t>. December 2015:n/a - n/a. doi:10.3322/caac.21332.</a:t>
            </a:r>
          </a:p>
          <a:p>
            <a:pPr marL="177845" lvl="1" indent="-177845" defTabSz="483124">
              <a:buFont typeface="Wingdings" panose="05000000000000000000" pitchFamily="2" charset="2"/>
              <a:buChar char="§"/>
            </a:pPr>
            <a:r>
              <a:rPr lang="en-US" dirty="0" smtClean="0"/>
              <a:t>Center for Disease Control and Prevention (CDC). Table 17, Age-adjusted death rates for selected causes of death, by sex, race, and Hispanic origin: United States, selected years 1950-2014. Health, United States, 2015: With special feature on racial and ethnic health disparities. </a:t>
            </a:r>
            <a:r>
              <a:rPr lang="en-US" i="1" dirty="0" smtClean="0"/>
              <a:t>DHHS Publication</a:t>
            </a:r>
            <a:r>
              <a:rPr lang="en-US" dirty="0" smtClean="0"/>
              <a:t>. 2016 May. </a:t>
            </a:r>
            <a:r>
              <a:rPr lang="en-US" u="sng" dirty="0" smtClean="0"/>
              <a:t>https://www.cdc.gov/nchs/data/hus/hus15.pdf#017</a:t>
            </a:r>
            <a:r>
              <a:rPr lang="en-US" dirty="0" smtClean="0"/>
              <a:t>.</a:t>
            </a:r>
          </a:p>
          <a:p>
            <a:pPr marL="177845" lvl="1" indent="-177845" defTabSz="483124">
              <a:buFont typeface="Wingdings" panose="05000000000000000000" pitchFamily="2" charset="2"/>
              <a:buChar char="§"/>
            </a:pPr>
            <a:r>
              <a:rPr lang="en-US" dirty="0" smtClean="0"/>
              <a:t>CDC. Types of strokes. </a:t>
            </a:r>
            <a:r>
              <a:rPr lang="en-US" u="sng" dirty="0" smtClean="0"/>
              <a:t>https://www.cdc.gov/stroke/types_of_stroke.htm</a:t>
            </a:r>
            <a:r>
              <a:rPr lang="en-US" dirty="0" smtClean="0"/>
              <a:t>.</a:t>
            </a:r>
          </a:p>
          <a:p>
            <a:pPr defTabSz="483124"/>
            <a:endParaRPr lang="en-US" dirty="0" smtClean="0"/>
          </a:p>
          <a:p>
            <a:endParaRPr lang="en-US" dirty="0"/>
          </a:p>
        </p:txBody>
      </p:sp>
      <p:sp>
        <p:nvSpPr>
          <p:cNvPr id="4" name="Slide Number Placeholder 3"/>
          <p:cNvSpPr>
            <a:spLocks noGrp="1"/>
          </p:cNvSpPr>
          <p:nvPr>
            <p:ph type="sldNum" sz="quarter" idx="10"/>
          </p:nvPr>
        </p:nvSpPr>
        <p:spPr/>
        <p:txBody>
          <a:bodyPr/>
          <a:lstStyle/>
          <a:p>
            <a:fld id="{11A59B01-249A-4768-9AC8-3A1F6B3F7CF3}" type="slidenum">
              <a:rPr lang="en-US" smtClean="0"/>
              <a:t>9</a:t>
            </a:fld>
            <a:endParaRPr lang="en-US"/>
          </a:p>
        </p:txBody>
      </p:sp>
    </p:spTree>
    <p:extLst>
      <p:ext uri="{BB962C8B-B14F-4D97-AF65-F5344CB8AC3E}">
        <p14:creationId xmlns:p14="http://schemas.microsoft.com/office/powerpoint/2010/main" val="241408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References:</a:t>
            </a:r>
            <a:endParaRPr lang="en-US" dirty="0" smtClean="0"/>
          </a:p>
          <a:p>
            <a:pPr marL="177845" indent="-177845">
              <a:buFont typeface="Wingdings" panose="05000000000000000000" pitchFamily="2" charset="2"/>
              <a:buChar char="§"/>
            </a:pPr>
            <a:r>
              <a:rPr lang="en-US" dirty="0" smtClean="0"/>
              <a:t>Arias E. United States life tables, 2011. </a:t>
            </a:r>
            <a:r>
              <a:rPr lang="en-US" i="1" dirty="0" smtClean="0"/>
              <a:t>National Vital Statistics Reports.</a:t>
            </a:r>
            <a:r>
              <a:rPr lang="en-US" dirty="0" smtClean="0"/>
              <a:t> 64 (2015). </a:t>
            </a:r>
            <a:r>
              <a:rPr lang="en-US" u="sng" dirty="0" smtClean="0"/>
              <a:t>https://www.cdc.gov/nchs/data/nvsr/nvsr64/nvsr64_11.pdf</a:t>
            </a:r>
            <a:r>
              <a:rPr lang="en-US" dirty="0" smtClean="0"/>
              <a:t>.</a:t>
            </a:r>
          </a:p>
          <a:p>
            <a:pPr marL="177845" indent="-177845">
              <a:buFont typeface="Wingdings" panose="05000000000000000000" pitchFamily="2" charset="2"/>
              <a:buChar char="§"/>
            </a:pPr>
            <a:r>
              <a:rPr lang="en-US" dirty="0" smtClean="0"/>
              <a:t>Xu J, Murphy S, </a:t>
            </a:r>
            <a:r>
              <a:rPr lang="en-US" dirty="0" err="1" smtClean="0"/>
              <a:t>Kochanek</a:t>
            </a:r>
            <a:r>
              <a:rPr lang="en-US" dirty="0" smtClean="0"/>
              <a:t> K, Arias E. </a:t>
            </a:r>
            <a:r>
              <a:rPr lang="en-US" i="1" dirty="0" smtClean="0"/>
              <a:t>Mortality in the United States, 2015</a:t>
            </a:r>
            <a:r>
              <a:rPr lang="en-US" dirty="0" smtClean="0"/>
              <a:t>. NCHS Data Brief 267. Dec 2016. </a:t>
            </a:r>
            <a:r>
              <a:rPr lang="en-US" u="sng" dirty="0" smtClean="0"/>
              <a:t>https://www.cdc.gov/nchs/data/databriefs/db267.pdf</a:t>
            </a:r>
            <a:r>
              <a:rPr lang="en-US" dirty="0" smtClean="0"/>
              <a:t>.</a:t>
            </a:r>
            <a:endParaRPr lang="en-US" sz="1700" b="1" baseline="30000" dirty="0" smtClean="0"/>
          </a:p>
          <a:p>
            <a:endParaRPr lang="en-US" dirty="0"/>
          </a:p>
        </p:txBody>
      </p:sp>
      <p:sp>
        <p:nvSpPr>
          <p:cNvPr id="4" name="Slide Number Placeholder 3"/>
          <p:cNvSpPr>
            <a:spLocks noGrp="1"/>
          </p:cNvSpPr>
          <p:nvPr>
            <p:ph type="sldNum" sz="quarter" idx="10"/>
          </p:nvPr>
        </p:nvSpPr>
        <p:spPr/>
        <p:txBody>
          <a:bodyPr/>
          <a:lstStyle/>
          <a:p>
            <a:fld id="{11A59B01-249A-4768-9AC8-3A1F6B3F7CF3}" type="slidenum">
              <a:rPr lang="en-US" smtClean="0"/>
              <a:t>10</a:t>
            </a:fld>
            <a:endParaRPr lang="en-US"/>
          </a:p>
        </p:txBody>
      </p:sp>
    </p:spTree>
    <p:extLst>
      <p:ext uri="{BB962C8B-B14F-4D97-AF65-F5344CB8AC3E}">
        <p14:creationId xmlns:p14="http://schemas.microsoft.com/office/powerpoint/2010/main" val="63292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0C5046-7396-4FDC-9156-D9FD64DA7B4B}" type="datetimeFigureOut">
              <a:rPr lang="en-US" smtClean="0"/>
              <a:t>6/19/2018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1A7EC5-DDAE-41E4-89DF-70E3B42D4516}" type="slidenum">
              <a:rPr lang="en-US" smtClean="0"/>
              <a:t>‹#›</a:t>
            </a:fld>
            <a:endParaRPr lang="en-US"/>
          </a:p>
        </p:txBody>
      </p:sp>
    </p:spTree>
    <p:extLst>
      <p:ext uri="{BB962C8B-B14F-4D97-AF65-F5344CB8AC3E}">
        <p14:creationId xmlns:p14="http://schemas.microsoft.com/office/powerpoint/2010/main" val="44306619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C5046-7396-4FDC-9156-D9FD64DA7B4B}" type="datetimeFigureOut">
              <a:rPr lang="en-US" smtClean="0"/>
              <a:t>6/19/2018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A7EC5-DDAE-41E4-89DF-70E3B42D4516}" type="slidenum">
              <a:rPr lang="en-US" smtClean="0"/>
              <a:t>‹#›</a:t>
            </a:fld>
            <a:endParaRPr lang="en-US"/>
          </a:p>
        </p:txBody>
      </p:sp>
    </p:spTree>
    <p:extLst>
      <p:ext uri="{BB962C8B-B14F-4D97-AF65-F5344CB8AC3E}">
        <p14:creationId xmlns:p14="http://schemas.microsoft.com/office/powerpoint/2010/main" val="3618787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16329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Longer Lives</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36781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Valuable Knowledge &amp; Patents</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1559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The Human Genome Project</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77380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New Commercial Sectors</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0785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New Companies</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94270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High-Quality Jobs</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44563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mtClean="0"/>
              <a:t>Looking Forward: Challenges and Opportunities</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2640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New Opportunities</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69701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mtClean="0"/>
              <a:t>Funding for Biomedical </a:t>
            </a:r>
            <a:br>
              <a:rPr lang="en-US" smtClean="0"/>
            </a:br>
            <a:r>
              <a:rPr lang="en-US" smtClean="0"/>
              <a:t>Research Has Declined</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64635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3600" smtClean="0"/>
              <a:t>The U.S. is Failing to Keep Pace </a:t>
            </a:r>
            <a:br>
              <a:rPr lang="en-US" sz="3600" smtClean="0"/>
            </a:br>
            <a:r>
              <a:rPr lang="en-US" sz="3600" smtClean="0"/>
              <a:t>with Growing Foreign R&amp;D Investments</a:t>
            </a:r>
            <a:endParaRPr lang="en-US" sz="3600"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80329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mtClean="0"/>
              <a:t>US research funding and the importance of public support</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09965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A New Path Forward</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89409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Take Action!</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08495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FASEB Has Resources for YOU!</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90125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The Origins of Federal Support</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7364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mtClean="0"/>
              <a:t>Why Is Federal Funding </a:t>
            </a:r>
            <a:br>
              <a:rPr lang="en-US" smtClean="0"/>
            </a:br>
            <a:r>
              <a:rPr lang="en-US" smtClean="0"/>
              <a:t>Still Important?</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85442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mtClean="0"/>
              <a:t>The Return on Investment OF Federally Funded research</a:t>
            </a:r>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2728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Healthier Babies</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65060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Vaccines</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9911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New Medicines</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0299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Longer Lives</a:t>
            </a:r>
            <a:endParaRPr lang="en-US" dirty="0"/>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65261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2861</Words>
  <Application>Microsoft Office PowerPoint</Application>
  <PresentationFormat>On-screen Show (4:3)</PresentationFormat>
  <Paragraphs>194</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US research funding and the importance of public support</vt:lpstr>
      <vt:lpstr>The Origins of Federal Support</vt:lpstr>
      <vt:lpstr>Why Is Federal Funding  Still Important?</vt:lpstr>
      <vt:lpstr>The Return on Investment OF Federally Funded research</vt:lpstr>
      <vt:lpstr>Healthier Babies</vt:lpstr>
      <vt:lpstr>Vaccines</vt:lpstr>
      <vt:lpstr>New Medicines</vt:lpstr>
      <vt:lpstr>Longer Lives</vt:lpstr>
      <vt:lpstr>Longer Lives</vt:lpstr>
      <vt:lpstr>Valuable Knowledge &amp; Patents</vt:lpstr>
      <vt:lpstr>The Human Genome Project</vt:lpstr>
      <vt:lpstr>New Commercial Sectors</vt:lpstr>
      <vt:lpstr>New Companies</vt:lpstr>
      <vt:lpstr>High-Quality Jobs</vt:lpstr>
      <vt:lpstr>Looking Forward: Challenges and Opportunities</vt:lpstr>
      <vt:lpstr>New Opportunities</vt:lpstr>
      <vt:lpstr>Funding for Biomedical  Research Has Declined</vt:lpstr>
      <vt:lpstr>The U.S. is Failing to Keep Pace  with Growing Foreign R&amp;D Investments</vt:lpstr>
      <vt:lpstr>A New Path Forward</vt:lpstr>
      <vt:lpstr>Take Action!</vt:lpstr>
      <vt:lpstr>FASEB Has Resources for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Drehman</dc:creator>
  <cp:lastModifiedBy>Broschart, Chelsea</cp:lastModifiedBy>
  <cp:revision>2</cp:revision>
  <dcterms:created xsi:type="dcterms:W3CDTF">2018-05-24T15:50:43Z</dcterms:created>
  <dcterms:modified xsi:type="dcterms:W3CDTF">2018-06-19T22:42:21Z</dcterms:modified>
</cp:coreProperties>
</file>